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8" r:id="rId3"/>
    <p:sldId id="260" r:id="rId4"/>
    <p:sldId id="261" r:id="rId5"/>
    <p:sldId id="262" r:id="rId6"/>
    <p:sldId id="263" r:id="rId7"/>
    <p:sldId id="259" r:id="rId8"/>
    <p:sldId id="264" r:id="rId9"/>
    <p:sldId id="265" r:id="rId10"/>
    <p:sldId id="270" r:id="rId11"/>
    <p:sldId id="266" r:id="rId12"/>
    <p:sldId id="274" r:id="rId13"/>
    <p:sldId id="275" r:id="rId14"/>
    <p:sldId id="267" r:id="rId15"/>
    <p:sldId id="268" r:id="rId16"/>
    <p:sldId id="271" r:id="rId17"/>
    <p:sldId id="272" r:id="rId18"/>
    <p:sldId id="269" r:id="rId19"/>
    <p:sldId id="273" r:id="rId20"/>
  </p:sldIdLst>
  <p:sldSz cx="12192000" cy="6858000"/>
  <p:notesSz cx="6858000" cy="9144000"/>
  <p:embeddedFontLst>
    <p:embeddedFont>
      <p:font typeface="a시네마M" panose="02020600000000000000" pitchFamily="18" charset="-127"/>
      <p:regular r:id="rId22"/>
    </p:embeddedFont>
    <p:embeddedFont>
      <p:font typeface="Impact" panose="020B0806030902050204" pitchFamily="34" charset="0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바른고딕" panose="020B0603020101020101" pitchFamily="50" charset="-127"/>
      <p:regular r:id="rId26"/>
      <p:bold r:id="rId27"/>
    </p:embeddedFont>
    <p:embeddedFont>
      <p:font typeface="a시네마B" panose="02020600000000000000" pitchFamily="18" charset="-127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2"/>
    <a:srgbClr val="F8B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581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56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1FF15-E9F4-4752-841B-CA06AEEDC684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FCE6D-1653-4B3A-A510-404271DCEB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3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FCE6D-1653-4B3A-A510-404271DCEB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9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외의 기능들을 위한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사전의 요구사항에는 부모가 자녀의 대여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 기록을 열람할 수 있으면 좋겠다고 되어 있었고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 일단 고객을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미성년자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자녀가 있는 회원과 그 나머지로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subtype 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만들었습니다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고객의 속성에 검색허용여부와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어머니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ID’, 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아버지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들어가는데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성년의 경우 검색허용여부를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비허용으로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설정할 수 있고 미성년자의 경우에는 허용으로 설정하고 부모님의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입력해야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부모가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행위를 시도하면 자동으로 자신을 부모로 등록한 자녀의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접근할 수 있게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검색 행위는 결제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연결되어 자녀의 대여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판매를 포함한 결제 내역을 확인할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각각의 검색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생성할 수 있으므로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아닌 일반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고객의 코멘트 기록과 신제품 요청을 위한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comment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고객의 매장 별 어떤 제품이 얼마나 남아 있는 지를 검색할 수 있게 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stock search 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stock 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각 제품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매장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남은 재고 수량 정보를 알기 위한 검색 행위를 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고객은 여러 번 검색을 할 수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번의 검색행위는 한 고객에 의해서만 수행될 수 있으므로 고객과 검색의 관계는 다음과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제품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id(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No.)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 여러 번의 검색 행위가 이루어질 수 있고 한번의 검색은 하나의 제품만 검색할 수 있으므로 검색과 제품재고의 관계는 다음과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관계 설정으로 인한 검색 기록의 누적은 어떤 제품이 얼마나 검색되었는지 인기자료 통계로도 이용될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고유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생성되어 일반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FCE6D-1653-4B3A-A510-404271DCEB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39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FCE6D-1653-4B3A-A510-404271DCEB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4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FCE6D-1653-4B3A-A510-404271DCEB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77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간단하게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현황과 문제점에 대해서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1977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미국에서 설립된 음반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비디오 등의 대여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 업체입니다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지역에서 설립된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사는 점차 매장 수를 늘려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넘는 점포와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명이 넘는 직원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달러가 넘는 수입을 벌어들이는 다국적 기업이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FCE6D-1653-4B3A-A510-404271DCEB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04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사업 초기에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사는 정보시스템이 부재했으나 점점 사업규모가 커짐에 따라 그 필요성을 느끼고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년대에 이르러서 새로운 정보 시스템을 구축하기 시작합니다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현재에 이르러 각 매장에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시스템을 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네트워크를 구축하게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FCE6D-1653-4B3A-A510-404271DCEBC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964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자료에 나타난 바로는 아직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사가 부족한 점이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새롭게 개발한 정보시스템을 직원들이 잘 활용하지 못하는 등 그 중요함과 필요성에 잘 대응하고 있지 못한다는 점입니다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CRM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부분에 있어서 고객들을 위한 웹사이트를 포함한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e-commerce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경쟁사에 비해 미흡하다는 점입니다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문제점을 인식한 임원은 직원 교육을 제안했고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매니저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Carrie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소비자의 요구를 반영하기 위한 더 나은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CRM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시스템을 제안하고자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FCE6D-1653-4B3A-A510-404271DCEB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23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그녀가 직접 조사하고 연구한 시스템의 요구사항은 다음과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고객이 자신이 구매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대여한 제품에 후기를 남길 수 있게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고객이 매장에 들어오지 않은 제품을 요청할 수 있게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고객이 자신이 대여한 제품의 반납일을 확인할 수 있게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고객의 대여기간 연장신청을 가능하게 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연체료를 면할 수 있게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고객이 매장의 재고를 확인할 수 있게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부모고객이 자녀가 대여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구매한 제품들의 리스트를 확인할 수 있게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FCE6D-1653-4B3A-A510-404271DCEB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3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 고객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 행위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 행위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 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 제품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 제품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결제 행위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신제품 요청 행위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코멘트 행위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재고 검색 행위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자녀 검색 행위로 이루어져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여기에서 보이시는 붉은 글씨의 속성은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 key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파란 색 글씨의 속성은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foreign key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복본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No.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고려하지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밑의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rental product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product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들어가서 복본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고려 시작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제품과 재고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관리시에는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수량 체크와 코멘트 달기 기능이 필요하기 때문에 그냥 제품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로만 관리해야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행위를 할 때는 각각의 복본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No.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그 행위들과 연결되어야 하기 때문에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Rental product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Sales Product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부터는 복본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No.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Primary key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포함되게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FCE6D-1653-4B3A-A510-404271DCEB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49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 바탕으로 작성한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다음과 같은 형태입니다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FCE6D-1653-4B3A-A510-404271DCEB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4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BEC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사의 기본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대여와 판매를 설명하기 위한 관계를 설명하겠습니다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Primary key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제품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매장 역시 점포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갖게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제품은 매장에 아예 없을 수도 있고 여러 개 존재할 수도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매장 안에는 적어도 한 개 이상의 제품이 있으므로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제품과 매장은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다대다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관계를 갖게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그 관계만으로는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매장에서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제품의 수량이 얼마나 남았는지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매장 가격은 얼마인지 알 수 없으므로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associative entity ‘product stock’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만들고 그 속성으로 수량과 가격을 설정했습니다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이러한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stock 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판매유형에 따라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대여인지 판매인지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sales product stock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rental product stock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subtype 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분류할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매장 당 제품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개는 판매용인지 대여용인지 분류되며 또한 여러 복본을 가지고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대여제품과 판매제품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주키로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No.)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포함하는 대여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 제품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갖게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 각각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행위로 연결되는데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이 설계에서 다음과 같은 가정을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 행위는 한 복본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No.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 한번만 일어날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도서관 도서 대여 시스템을 확인해 본 결과 한 이용객이 여러 권의 책을 빌려도 각각 반납할 수 있는 것처럼 대여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대여제품 복본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 하나씩 부여되고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foreign key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회원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들어가게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한 복본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No.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 대여 행위는 일어나지 않을 수도 있고 여러 번 일어날 수도 있기 때문에 다음과 같은 관계를 가지게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 행위의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 당 한 개의 제품이 팔립니다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환불의 경우가 있으므로 판매제품 한 개는 여러 번의 판매 행위가 일어날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판매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 제품의 관계는 대여와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연체료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 정지 등의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penalty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고객이 제품을 반납한 후에 확정되는 것으로 가정하였으며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penalty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반납 예정일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반납여부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연장여부를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 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속성으로 넣어 고객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연결했고 이를 확인할 수 있게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저희는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설계하는 도중 속성의 충돌로 인하여 결제라는 새로운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만들었습니다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stock</a:t>
            </a:r>
            <a:r>
              <a:rPr lang="ko-KR" altLang="ko-K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속성이었던 각 제품의 매장 별 가격은 대여행위와 판매행위를 통해 </a:t>
            </a:r>
            <a:r>
              <a:rPr lang="en-US" altLang="ko-K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</a:t>
            </a:r>
            <a:r>
              <a:rPr lang="ko-KR" altLang="ko-K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합쳐져 하나의 결제 </a:t>
            </a:r>
            <a:r>
              <a:rPr lang="en-US" altLang="ko-K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ko-K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총 가격이라는 속성으로 합쳐지게 됩니다</a:t>
            </a:r>
            <a:r>
              <a:rPr lang="en-US" altLang="ko-K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결제는 대여와 판매 모두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대여만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판매만 있는 여러 경우가 존재하므로 다음과 같은 관계를 갖게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FCE6D-1653-4B3A-A510-404271DCEB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7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586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32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2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44071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835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671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9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2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16775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6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606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1056" userDrawn="1">
          <p15:clr>
            <a:srgbClr val="F26B43"/>
          </p15:clr>
        </p15:guide>
        <p15:guide id="1" pos="9600" userDrawn="1">
          <p15:clr>
            <a:srgbClr val="F26B43"/>
          </p15:clr>
        </p15:guide>
        <p15:guide id="2" pos="792" userDrawn="1">
          <p15:clr>
            <a:srgbClr val="F26B43"/>
          </p15:clr>
        </p15:guide>
        <p15:guide id="3" pos="7200" userDrawn="1">
          <p15:clr>
            <a:srgbClr val="F26B43"/>
          </p15:clr>
        </p15:guide>
        <p15:guide id="4" orient="horz" pos="4008" userDrawn="1">
          <p15:clr>
            <a:srgbClr val="F26B43"/>
          </p15:clr>
        </p15:guide>
        <p15:guide id="5" orient="horz" pos="1440" userDrawn="1">
          <p15:clr>
            <a:srgbClr val="F26B43"/>
          </p15:clr>
        </p15:guide>
        <p15:guide id="6" orient="horz" pos="3720" userDrawn="1">
          <p15:clr>
            <a:srgbClr val="F26B43"/>
          </p15:clr>
        </p15:guide>
        <p15:guide id="7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BEC;</a:t>
            </a:r>
            <a:br>
              <a:rPr lang="en-US" altLang="ko-KR" dirty="0"/>
            </a:br>
            <a:r>
              <a:rPr lang="en-US" altLang="ko-KR" sz="3200" dirty="0"/>
              <a:t>1</a:t>
            </a:r>
            <a:r>
              <a:rPr lang="en-US" altLang="ko-KR" sz="3200" baseline="30000" dirty="0"/>
              <a:t>st</a:t>
            </a:r>
            <a:r>
              <a:rPr lang="en-US" altLang="ko-KR" sz="3200" dirty="0"/>
              <a:t> term project</a:t>
            </a:r>
            <a:endParaRPr lang="ko-KR" altLang="en-US" sz="3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15045" y="6204823"/>
            <a:ext cx="8045373" cy="433479"/>
          </a:xfrm>
        </p:spPr>
        <p:txBody>
          <a:bodyPr/>
          <a:lstStyle/>
          <a:p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7</a:t>
            </a:r>
            <a:r>
              <a: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rPr>
              <a:t>조 유승재 이웅진 정숙영 조지연 하현종</a:t>
            </a:r>
          </a:p>
        </p:txBody>
      </p:sp>
    </p:spTree>
    <p:extLst>
      <p:ext uri="{BB962C8B-B14F-4D97-AF65-F5344CB8AC3E}">
        <p14:creationId xmlns:p14="http://schemas.microsoft.com/office/powerpoint/2010/main" val="297984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337732" y="2145261"/>
            <a:ext cx="2997201" cy="266633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7495968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2. Conceptual modeling</a:t>
            </a:r>
            <a:endParaRPr lang="ko-KR" altLang="en-US" sz="26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8166" y="890649"/>
            <a:ext cx="4523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System Service Request</a:t>
            </a:r>
          </a:p>
          <a:p>
            <a:pPr marL="285750" indent="-285750">
              <a:buFontTx/>
              <a:buChar char="-"/>
            </a:pP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Entity </a:t>
            </a:r>
            <a:r>
              <a:rPr lang="ko-KR" altLang="en-US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및 각 </a:t>
            </a: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Entity</a:t>
            </a:r>
            <a:r>
              <a:rPr lang="ko-KR" altLang="en-US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</a:t>
            </a: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Attribute List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ERD</a:t>
            </a:r>
            <a:endParaRPr lang="ko-KR" altLang="en-US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1597" y="2185128"/>
            <a:ext cx="654731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Rent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3496" y="2684352"/>
            <a:ext cx="28109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Rent ID	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대여 날짜</a:t>
            </a:r>
            <a:endParaRPr lang="en-US" altLang="ko-KR" sz="1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대여 비용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반납 예정일</a:t>
            </a:r>
            <a:endParaRPr lang="en-US" altLang="ko-KR" sz="1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반납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	- </a:t>
            </a:r>
            <a:r>
              <a:rPr lang="ko-KR" altLang="en-US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연장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/>
            </a:r>
            <a:b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비용 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penalty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이용 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penalty</a:t>
            </a:r>
          </a:p>
          <a:p>
            <a:pPr>
              <a:lnSpc>
                <a:spcPct val="150000"/>
              </a:lnSpc>
            </a:pP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Customer ID</a:t>
            </a:r>
            <a:r>
              <a:rPr lang="en-US" altLang="ko-KR" sz="1400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	</a:t>
            </a: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Store ID</a:t>
            </a:r>
            <a:b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en-US" altLang="ko-KR" sz="1400" u="dash" dirty="0" err="1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R_Product</a:t>
            </a: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ID</a:t>
            </a:r>
            <a:r>
              <a:rPr lang="en-US" altLang="ko-KR" sz="1400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	</a:t>
            </a: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Payment ID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37732" y="4996952"/>
            <a:ext cx="2997201" cy="146311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75464" y="5031656"/>
            <a:ext cx="721736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Store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97005" y="5525717"/>
            <a:ext cx="24786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Store ID	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매장 주소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/>
            </a:r>
            <a:b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월 매출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전화번호</a:t>
            </a:r>
            <a:endParaRPr lang="en-US" altLang="ko-KR" sz="1400" dirty="0">
              <a:solidFill>
                <a:schemeClr val="accent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15932" y="2145261"/>
            <a:ext cx="2997201" cy="20372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56749" y="2185128"/>
            <a:ext cx="7008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Sales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88016" y="2669453"/>
            <a:ext cx="2768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Sales ID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판매 날짜</a:t>
            </a:r>
            <a:endParaRPr lang="en-US" altLang="ko-KR" sz="1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판매 비용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	</a:t>
            </a: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Customer ID</a:t>
            </a:r>
          </a:p>
          <a:p>
            <a:pPr>
              <a:lnSpc>
                <a:spcPct val="150000"/>
              </a:lnSpc>
            </a:pP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Store ID</a:t>
            </a:r>
            <a:r>
              <a:rPr lang="en-US" altLang="ko-KR" sz="1400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		</a:t>
            </a: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Payment ID</a:t>
            </a:r>
            <a:b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en-US" altLang="ko-KR" sz="1400" u="dash" dirty="0" err="1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S_Product</a:t>
            </a: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ID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15932" y="4422794"/>
            <a:ext cx="2997201" cy="20372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00353" y="4457498"/>
            <a:ext cx="1028358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Payment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73729" y="4960098"/>
            <a:ext cx="24816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Payment ID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총 가격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/>
            </a:r>
            <a:b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결제 수단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	-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 결제 날짜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/>
            </a:r>
            <a:b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Customer ID</a:t>
            </a:r>
            <a:r>
              <a:rPr lang="en-US" altLang="ko-KR" sz="1400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	</a:t>
            </a: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Store ID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094132" y="2145261"/>
            <a:ext cx="2997201" cy="146311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392343" y="2179965"/>
            <a:ext cx="24007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Product Stock </a:t>
            </a: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Search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53405" y="2674026"/>
            <a:ext cx="24786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en-US" altLang="ko-KR" sz="1400" u="sng" dirty="0" err="1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S_Search</a:t>
            </a: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ID</a:t>
            </a:r>
            <a:r>
              <a:rPr lang="en-US" altLang="ko-KR" sz="1400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	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검색 날짜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/>
            </a:r>
            <a:b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고객 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ID		- Stock ID</a:t>
            </a:r>
            <a:endParaRPr lang="en-US" altLang="ko-KR" sz="1400" dirty="0">
              <a:solidFill>
                <a:schemeClr val="accent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094132" y="3860647"/>
            <a:ext cx="2997201" cy="146311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705632" y="3895351"/>
            <a:ext cx="1774205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Children Search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250866" y="4389412"/>
            <a:ext cx="2690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en-US" altLang="ko-KR" sz="1400" u="sng" dirty="0" err="1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C_Search</a:t>
            </a: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ID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검색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날짜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/>
            </a:r>
            <a:b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Customer ID</a:t>
            </a:r>
            <a:r>
              <a:rPr lang="en-US" altLang="ko-KR" sz="1400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	</a:t>
            </a: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Payment ID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8597545" y="5700879"/>
            <a:ext cx="1300958" cy="16410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0090707" y="5567227"/>
            <a:ext cx="170039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Primary Key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597545" y="6006766"/>
            <a:ext cx="1300958" cy="16410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090707" y="5873114"/>
            <a:ext cx="17003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Foreign Key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97545" y="6304521"/>
            <a:ext cx="1300958" cy="16410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090707" y="6170869"/>
            <a:ext cx="17003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Subtype </a:t>
            </a:r>
            <a:r>
              <a:rPr lang="ko-KR" altLang="en-US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기준</a:t>
            </a:r>
            <a:endParaRPr lang="en-US" altLang="ko-KR" sz="1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13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7495968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2. Conceptual modeling</a:t>
            </a:r>
            <a:endParaRPr lang="ko-KR" altLang="en-US" sz="26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8166" y="890649"/>
            <a:ext cx="4523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System Service Request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Entity 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및 각 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Entity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Attribute List</a:t>
            </a:r>
          </a:p>
          <a:p>
            <a:pPr marL="285750" indent="-285750">
              <a:buFontTx/>
              <a:buChar char="-"/>
            </a:pP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ERD</a:t>
            </a:r>
            <a:endParaRPr lang="ko-KR" altLang="en-US" sz="2000" u="sng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2580" r="759" b="2017"/>
          <a:stretch/>
        </p:blipFill>
        <p:spPr>
          <a:xfrm>
            <a:off x="1354665" y="2072456"/>
            <a:ext cx="10194045" cy="45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2" y="1898804"/>
            <a:ext cx="10058400" cy="2772160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165432" y="311293"/>
            <a:ext cx="7495968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2. Conceptual modeling</a:t>
            </a:r>
            <a:endParaRPr lang="ko-KR" altLang="en-US" sz="26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61020" y="2940204"/>
            <a:ext cx="4001416" cy="2999481"/>
            <a:chOff x="7161020" y="2982878"/>
            <a:chExt cx="4001416" cy="2999481"/>
          </a:xfrm>
        </p:grpSpPr>
        <p:sp>
          <p:nvSpPr>
            <p:cNvPr id="3" name="직사각형 2"/>
            <p:cNvSpPr/>
            <p:nvPr/>
          </p:nvSpPr>
          <p:spPr>
            <a:xfrm>
              <a:off x="7984067" y="2982878"/>
              <a:ext cx="1312333" cy="929063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161020" y="5397584"/>
              <a:ext cx="40014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A </a:t>
              </a:r>
              <a:r>
                <a:rPr lang="ko-KR" altLang="en-US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매장에서 </a:t>
              </a:r>
              <a:r>
                <a:rPr lang="en-US" altLang="ko-KR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B </a:t>
              </a:r>
              <a:r>
                <a:rPr lang="ko-KR" altLang="en-US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제품의 수량이 얼마나 남았는지</a:t>
              </a:r>
              <a:r>
                <a:rPr lang="en-US" altLang="ko-KR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,</a:t>
              </a:r>
            </a:p>
            <a:p>
              <a:pPr algn="ctr"/>
              <a:r>
                <a:rPr lang="ko-KR" altLang="en-US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매장에서의 제품가격이 얼마인지 판단</a:t>
              </a:r>
              <a:r>
                <a:rPr lang="en-US" altLang="ko-KR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.</a:t>
              </a:r>
            </a:p>
          </p:txBody>
        </p:sp>
        <p:cxnSp>
          <p:nvCxnSpPr>
            <p:cNvPr id="7" name="꺾인 연결선 6"/>
            <p:cNvCxnSpPr>
              <a:stCxn id="3" idx="2"/>
              <a:endCxn id="4" idx="0"/>
            </p:cNvCxnSpPr>
            <p:nvPr/>
          </p:nvCxnSpPr>
          <p:spPr>
            <a:xfrm rot="16200000" flipH="1">
              <a:off x="8158160" y="4394015"/>
              <a:ext cx="1485643" cy="521494"/>
            </a:xfrm>
            <a:prstGeom prst="bentConnector3">
              <a:avLst>
                <a:gd name="adj1" fmla="val 8326"/>
              </a:avLst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557959" y="3039192"/>
            <a:ext cx="5979266" cy="3485268"/>
            <a:chOff x="1557959" y="3039192"/>
            <a:chExt cx="5979266" cy="3485268"/>
          </a:xfrm>
        </p:grpSpPr>
        <p:sp>
          <p:nvSpPr>
            <p:cNvPr id="25" name="직사각형 24"/>
            <p:cNvSpPr/>
            <p:nvPr/>
          </p:nvSpPr>
          <p:spPr>
            <a:xfrm>
              <a:off x="2095500" y="3039192"/>
              <a:ext cx="1193800" cy="70273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57959" y="5939685"/>
              <a:ext cx="59792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Product Stock</a:t>
              </a:r>
              <a:r>
                <a:rPr lang="ko-KR" altLang="en-US" sz="1600" dirty="0" smtClean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의 속성이었던 각 제품의 매장 별 가격은</a:t>
              </a:r>
              <a:r>
                <a:rPr lang="en-US" altLang="ko-KR" sz="1600" dirty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/>
              </a:r>
              <a:br>
                <a:rPr lang="en-US" altLang="ko-KR" sz="1600" dirty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</a:br>
              <a:r>
                <a:rPr lang="ko-KR" altLang="en-US" sz="1600" dirty="0" smtClean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대여</a:t>
              </a:r>
              <a:r>
                <a:rPr lang="en-US" altLang="ko-KR" sz="1600" dirty="0" smtClean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/</a:t>
              </a:r>
              <a:r>
                <a:rPr lang="ko-KR" altLang="en-US" sz="1600" dirty="0" smtClean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판매를 통해 </a:t>
              </a:r>
              <a:r>
                <a:rPr lang="en-US" altLang="ko-KR" sz="1600" dirty="0" smtClean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Payment</a:t>
              </a:r>
              <a:r>
                <a:rPr lang="ko-KR" altLang="en-US" sz="1600" dirty="0" smtClean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로 합쳐져 하나의 결제 </a:t>
              </a:r>
              <a:r>
                <a:rPr lang="en-US" altLang="ko-KR" sz="1600" dirty="0" smtClean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ID</a:t>
              </a:r>
              <a:r>
                <a:rPr lang="ko-KR" altLang="en-US" sz="1600" dirty="0" smtClean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의 총 가격이 됨</a:t>
              </a:r>
              <a:r>
                <a:rPr lang="en-US" altLang="ko-KR" sz="1600" dirty="0" smtClean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. </a:t>
              </a:r>
            </a:p>
          </p:txBody>
        </p:sp>
        <p:cxnSp>
          <p:nvCxnSpPr>
            <p:cNvPr id="28" name="꺾인 연결선 27"/>
            <p:cNvCxnSpPr>
              <a:stCxn id="25" idx="2"/>
              <a:endCxn id="26" idx="1"/>
            </p:cNvCxnSpPr>
            <p:nvPr/>
          </p:nvCxnSpPr>
          <p:spPr>
            <a:xfrm rot="5400000">
              <a:off x="880106" y="4419779"/>
              <a:ext cx="2490148" cy="1134441"/>
            </a:xfrm>
            <a:prstGeom prst="bentConnector4">
              <a:avLst>
                <a:gd name="adj1" fmla="val 44129"/>
                <a:gd name="adj2" fmla="val 120151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348111" y="525885"/>
            <a:ext cx="8286817" cy="4998302"/>
            <a:chOff x="2348111" y="525885"/>
            <a:chExt cx="8286817" cy="4998302"/>
          </a:xfrm>
        </p:grpSpPr>
        <p:grpSp>
          <p:nvGrpSpPr>
            <p:cNvPr id="24" name="그룹 23"/>
            <p:cNvGrpSpPr/>
            <p:nvPr/>
          </p:nvGrpSpPr>
          <p:grpSpPr>
            <a:xfrm>
              <a:off x="2348111" y="1212771"/>
              <a:ext cx="5189114" cy="4311416"/>
              <a:chOff x="2348111" y="1212771"/>
              <a:chExt cx="5189114" cy="4311416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197225" y="2365688"/>
                <a:ext cx="1481666" cy="863600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704124" y="1212771"/>
                <a:ext cx="38331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대여제품 </a:t>
                </a:r>
                <a: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1</a:t>
                </a:r>
                <a:r>
                  <a:rPr lang="ko-KR" altLang="en-US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개당 </a:t>
                </a:r>
                <a: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Rent ID </a:t>
                </a:r>
                <a:r>
                  <a:rPr lang="ko-KR" altLang="en-US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한 개씩 부여</a:t>
                </a:r>
                <a: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/>
                </a:r>
                <a:b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</a:br>
                <a: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(</a:t>
                </a:r>
                <a:r>
                  <a:rPr lang="ko-KR" altLang="en-US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반납</a:t>
                </a:r>
                <a: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, </a:t>
                </a:r>
                <a:r>
                  <a:rPr lang="ko-KR" altLang="en-US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연체</a:t>
                </a:r>
                <a: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, </a:t>
                </a:r>
                <a:r>
                  <a:rPr lang="ko-KR" altLang="en-US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연장 등의 관리 편의성을 위해</a:t>
                </a:r>
                <a: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).</a:t>
                </a:r>
                <a:endParaRPr lang="ko-KR" altLang="en-US" sz="1600" dirty="0">
                  <a:solidFill>
                    <a:schemeClr val="accent4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219451" y="3530604"/>
                <a:ext cx="1437216" cy="863600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348111" y="5185633"/>
                <a:ext cx="43989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판매제품 </a:t>
                </a:r>
                <a: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1</a:t>
                </a:r>
                <a:r>
                  <a:rPr lang="ko-KR" altLang="en-US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개당</a:t>
                </a:r>
                <a:r>
                  <a:rPr lang="en-US" altLang="ko-KR" sz="1600" dirty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 </a:t>
                </a:r>
                <a: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Sales ID </a:t>
                </a:r>
                <a:r>
                  <a:rPr lang="ko-KR" altLang="en-US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한 개씩 부여 </a:t>
                </a:r>
                <a: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(</a:t>
                </a:r>
                <a:r>
                  <a:rPr lang="ko-KR" altLang="en-US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환불 고려</a:t>
                </a:r>
                <a:r>
                  <a:rPr lang="en-US" altLang="ko-KR" sz="1600" dirty="0" smtClean="0">
                    <a:solidFill>
                      <a:schemeClr val="accent4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).</a:t>
                </a:r>
                <a:endParaRPr lang="ko-KR" altLang="en-US" sz="1600" dirty="0">
                  <a:solidFill>
                    <a:schemeClr val="accent4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endParaRPr>
              </a:p>
            </p:txBody>
          </p:sp>
          <p:cxnSp>
            <p:nvCxnSpPr>
              <p:cNvPr id="18" name="꺾인 연결선 17"/>
              <p:cNvCxnSpPr>
                <a:stCxn id="13" idx="0"/>
                <a:endCxn id="14" idx="2"/>
              </p:cNvCxnSpPr>
              <p:nvPr/>
            </p:nvCxnSpPr>
            <p:spPr>
              <a:xfrm rot="5400000" flipH="1" flipV="1">
                <a:off x="4495295" y="1240309"/>
                <a:ext cx="568142" cy="1682617"/>
              </a:xfrm>
              <a:prstGeom prst="bentConnector3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꺾인 연결선 19"/>
              <p:cNvCxnSpPr>
                <a:stCxn id="15" idx="2"/>
                <a:endCxn id="16" idx="0"/>
              </p:cNvCxnSpPr>
              <p:nvPr/>
            </p:nvCxnSpPr>
            <p:spPr>
              <a:xfrm rot="16200000" flipH="1">
                <a:off x="3847111" y="4485151"/>
                <a:ext cx="791429" cy="609533"/>
              </a:xfrm>
              <a:prstGeom prst="bentConnector3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모서리가 둥근 직사각형 32"/>
            <p:cNvSpPr/>
            <p:nvPr/>
          </p:nvSpPr>
          <p:spPr>
            <a:xfrm>
              <a:off x="7637727" y="550334"/>
              <a:ext cx="2997201" cy="1324874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827529" y="525885"/>
              <a:ext cx="602857" cy="41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Rent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723491" y="948906"/>
              <a:ext cx="28109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5"/>
                  </a:solidFill>
                  <a:latin typeface="a시네마B" panose="02020600000000000000" pitchFamily="18" charset="-127"/>
                  <a:ea typeface="a시네마B" panose="02020600000000000000" pitchFamily="18" charset="-127"/>
                </a:rPr>
                <a:t>- Rent ID	</a:t>
              </a:r>
              <a:r>
                <a:rPr lang="en-US" altLang="ko-KR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	- </a:t>
              </a:r>
              <a:r>
                <a:rPr lang="ko-KR" altLang="en-US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대여 날짜</a:t>
              </a:r>
              <a:endParaRPr lang="en-US" altLang="ko-KR" sz="1200" dirty="0"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  <a:p>
              <a:r>
                <a:rPr lang="en-US" altLang="ko-KR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- </a:t>
              </a:r>
              <a:r>
                <a:rPr lang="ko-KR" altLang="en-US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대여 비용</a:t>
              </a:r>
              <a:r>
                <a:rPr lang="en-US" altLang="ko-KR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		- </a:t>
              </a:r>
              <a:r>
                <a:rPr lang="ko-KR" altLang="en-US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반납 예정일</a:t>
              </a:r>
              <a:endParaRPr lang="en-US" altLang="ko-KR" sz="1200" dirty="0"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  <a:p>
              <a:r>
                <a:rPr lang="en-US" altLang="ko-KR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- </a:t>
              </a:r>
              <a:r>
                <a:rPr lang="ko-KR" altLang="en-US" sz="12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반납</a:t>
              </a:r>
              <a:r>
                <a:rPr lang="en-US" altLang="ko-KR" sz="12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	</a:t>
              </a:r>
              <a:r>
                <a:rPr lang="en-US" altLang="ko-KR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		- </a:t>
              </a:r>
              <a:r>
                <a:rPr lang="ko-KR" altLang="en-US" sz="12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연장</a:t>
              </a:r>
              <a:r>
                <a:rPr lang="en-US" altLang="ko-KR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/>
              </a:r>
              <a:br>
                <a:rPr lang="en-US" altLang="ko-KR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</a:br>
              <a:r>
                <a:rPr lang="en-US" altLang="ko-KR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- </a:t>
              </a:r>
              <a:r>
                <a:rPr lang="ko-KR" altLang="en-US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비용 </a:t>
              </a:r>
              <a:r>
                <a:rPr lang="en-US" altLang="ko-KR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penalty	- </a:t>
              </a:r>
              <a:r>
                <a:rPr lang="ko-KR" altLang="en-US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이용 </a:t>
              </a:r>
              <a:r>
                <a:rPr lang="en-US" altLang="ko-KR" sz="12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penalty</a:t>
              </a:r>
              <a:endParaRPr lang="en-US" altLang="ko-KR" sz="1200" dirty="0"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8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t="1615" r="425" b="-1"/>
          <a:stretch/>
        </p:blipFill>
        <p:spPr>
          <a:xfrm>
            <a:off x="1711842" y="2057400"/>
            <a:ext cx="9218428" cy="3005178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7495968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2. Conceptual modeling</a:t>
            </a:r>
            <a:endParaRPr lang="ko-KR" altLang="en-US" sz="26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887133" y="1142425"/>
            <a:ext cx="3623734" cy="3378286"/>
            <a:chOff x="2887133" y="1142425"/>
            <a:chExt cx="3623734" cy="3378286"/>
          </a:xfrm>
        </p:grpSpPr>
        <p:sp>
          <p:nvSpPr>
            <p:cNvPr id="10" name="직사각형 9"/>
            <p:cNvSpPr/>
            <p:nvPr/>
          </p:nvSpPr>
          <p:spPr>
            <a:xfrm>
              <a:off x="4851400" y="2582333"/>
              <a:ext cx="1659467" cy="8128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45933" y="3707911"/>
              <a:ext cx="1659467" cy="812800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87133" y="1142425"/>
              <a:ext cx="33842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accent3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Service request</a:t>
              </a:r>
              <a:r>
                <a:rPr lang="ko-KR" altLang="en-US" sz="1600" dirty="0" smtClean="0">
                  <a:solidFill>
                    <a:schemeClr val="accent3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에서 요구한</a:t>
              </a:r>
              <a:endParaRPr lang="en-US" altLang="ko-KR" sz="1600" dirty="0" smtClean="0">
                <a:solidFill>
                  <a:schemeClr val="accent3"/>
                </a:solidFill>
                <a:latin typeface="a시네마M" panose="02020600000000000000" pitchFamily="18" charset="-127"/>
                <a:ea typeface="a시네마M" panose="02020600000000000000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accent3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고객의 코멘트 기능</a:t>
              </a:r>
              <a:r>
                <a:rPr lang="en-US" altLang="ko-KR" sz="1600" dirty="0" smtClean="0">
                  <a:solidFill>
                    <a:schemeClr val="accent3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신제품 요청 기능</a:t>
              </a:r>
              <a:r>
                <a:rPr lang="en-US" altLang="ko-KR" sz="1600" dirty="0" smtClean="0">
                  <a:solidFill>
                    <a:schemeClr val="accent3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.</a:t>
              </a:r>
              <a:endParaRPr lang="ko-KR" altLang="en-US" sz="1600" dirty="0">
                <a:solidFill>
                  <a:schemeClr val="accent3"/>
                </a:solidFill>
                <a:latin typeface="a시네마M" panose="02020600000000000000" pitchFamily="18" charset="-127"/>
                <a:ea typeface="a시네마M" panose="02020600000000000000" pitchFamily="18" charset="-127"/>
              </a:endParaRPr>
            </a:p>
          </p:txBody>
        </p:sp>
        <p:cxnSp>
          <p:nvCxnSpPr>
            <p:cNvPr id="14" name="꺾인 연결선 13"/>
            <p:cNvCxnSpPr>
              <a:stCxn id="10" idx="0"/>
              <a:endCxn id="12" idx="2"/>
            </p:cNvCxnSpPr>
            <p:nvPr/>
          </p:nvCxnSpPr>
          <p:spPr>
            <a:xfrm rot="16200000" flipV="1">
              <a:off x="4702633" y="1603832"/>
              <a:ext cx="855133" cy="110187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stCxn id="11" idx="0"/>
              <a:endCxn id="12" idx="2"/>
            </p:cNvCxnSpPr>
            <p:nvPr/>
          </p:nvCxnSpPr>
          <p:spPr>
            <a:xfrm rot="5400000" flipH="1" flipV="1">
              <a:off x="3437110" y="2565758"/>
              <a:ext cx="1980711" cy="30359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681133" y="1363768"/>
            <a:ext cx="5577953" cy="2694103"/>
            <a:chOff x="5681133" y="1363768"/>
            <a:chExt cx="5577953" cy="2694103"/>
          </a:xfrm>
        </p:grpSpPr>
        <p:sp>
          <p:nvSpPr>
            <p:cNvPr id="23" name="직사각형 22"/>
            <p:cNvSpPr/>
            <p:nvPr/>
          </p:nvSpPr>
          <p:spPr>
            <a:xfrm>
              <a:off x="5681133" y="3242733"/>
              <a:ext cx="1811867" cy="815138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00814" y="1363768"/>
              <a:ext cx="4458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Product Stock</a:t>
              </a:r>
              <a:r>
                <a:rPr lang="ko-KR" altLang="en-US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과 연결되어 각 제품 </a:t>
              </a:r>
              <a:r>
                <a:rPr lang="en-US" altLang="ko-KR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ID, </a:t>
              </a:r>
              <a:r>
                <a:rPr lang="ko-KR" altLang="en-US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매장 </a:t>
              </a:r>
              <a:r>
                <a:rPr lang="en-US" altLang="ko-KR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ID,</a:t>
              </a:r>
              <a:br>
                <a:rPr lang="en-US" altLang="ko-KR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</a:br>
              <a:r>
                <a:rPr lang="ko-KR" altLang="en-US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그리고 남은 재고 수량 정보를</a:t>
              </a:r>
              <a:r>
                <a:rPr lang="en-US" altLang="ko-KR" sz="1600" dirty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 </a:t>
              </a:r>
              <a:r>
                <a:rPr lang="ko-KR" altLang="en-US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얻기 위한 검색 가능</a:t>
              </a:r>
              <a:r>
                <a:rPr lang="en-US" altLang="ko-KR" sz="1600" dirty="0" smtClean="0">
                  <a:solidFill>
                    <a:schemeClr val="accent5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.</a:t>
              </a:r>
            </a:p>
          </p:txBody>
        </p:sp>
        <p:cxnSp>
          <p:nvCxnSpPr>
            <p:cNvPr id="26" name="꺾인 연결선 25"/>
            <p:cNvCxnSpPr>
              <a:stCxn id="23" idx="0"/>
              <a:endCxn id="24" idx="1"/>
            </p:cNvCxnSpPr>
            <p:nvPr/>
          </p:nvCxnSpPr>
          <p:spPr>
            <a:xfrm rot="5400000" flipH="1" flipV="1">
              <a:off x="5900652" y="2342572"/>
              <a:ext cx="1586577" cy="213747"/>
            </a:xfrm>
            <a:prstGeom prst="bentConnector2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1591733" y="2195206"/>
            <a:ext cx="7123830" cy="4081654"/>
            <a:chOff x="1591733" y="2195206"/>
            <a:chExt cx="7123830" cy="4081654"/>
          </a:xfrm>
        </p:grpSpPr>
        <p:grpSp>
          <p:nvGrpSpPr>
            <p:cNvPr id="9" name="그룹 8"/>
            <p:cNvGrpSpPr/>
            <p:nvPr/>
          </p:nvGrpSpPr>
          <p:grpSpPr>
            <a:xfrm>
              <a:off x="2074333" y="2195206"/>
              <a:ext cx="6641230" cy="3867329"/>
              <a:chOff x="2074333" y="2218267"/>
              <a:chExt cx="6641230" cy="3867329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2074333" y="2218267"/>
                <a:ext cx="1625600" cy="186266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391942" y="5500821"/>
                <a:ext cx="43236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chemeClr val="accent1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부모가 자녀의 대여</a:t>
                </a:r>
                <a:r>
                  <a:rPr lang="en-US" altLang="ko-KR" sz="1600" dirty="0" smtClean="0">
                    <a:solidFill>
                      <a:schemeClr val="accent1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/</a:t>
                </a:r>
                <a:r>
                  <a:rPr lang="ko-KR" altLang="en-US" sz="1600" dirty="0" smtClean="0">
                    <a:solidFill>
                      <a:schemeClr val="accent1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구매 기록을 열람할 수 있도록</a:t>
                </a:r>
                <a:endParaRPr lang="en-US" altLang="ko-KR" sz="1600" dirty="0" smtClean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endParaRPr>
              </a:p>
              <a:p>
                <a:pPr algn="ctr"/>
                <a:r>
                  <a:rPr lang="en-US" altLang="ko-KR" sz="1600" dirty="0" smtClean="0">
                    <a:solidFill>
                      <a:schemeClr val="accent1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Children</a:t>
                </a:r>
                <a:r>
                  <a:rPr lang="ko-KR" altLang="en-US" sz="1600" dirty="0" smtClean="0">
                    <a:solidFill>
                      <a:schemeClr val="accent1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이 있는 사람과 없는 사람으로 분리</a:t>
                </a:r>
                <a:r>
                  <a:rPr lang="en-US" altLang="ko-KR" sz="1600" dirty="0" smtClean="0">
                    <a:solidFill>
                      <a:schemeClr val="accent1"/>
                    </a:solidFill>
                    <a:latin typeface="a시네마M" panose="02020600000000000000" pitchFamily="18" charset="-127"/>
                    <a:ea typeface="a시네마M" panose="02020600000000000000" pitchFamily="18" charset="-127"/>
                  </a:rPr>
                  <a:t>.</a:t>
                </a:r>
                <a:endParaRPr lang="ko-KR" altLang="en-US" sz="1600" dirty="0">
                  <a:solidFill>
                    <a:schemeClr val="accent1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endParaRPr>
              </a:p>
            </p:txBody>
          </p:sp>
          <p:cxnSp>
            <p:nvCxnSpPr>
              <p:cNvPr id="7" name="꺾인 연결선 6"/>
              <p:cNvCxnSpPr>
                <a:stCxn id="4" idx="2"/>
                <a:endCxn id="5" idx="0"/>
              </p:cNvCxnSpPr>
              <p:nvPr/>
            </p:nvCxnSpPr>
            <p:spPr>
              <a:xfrm rot="16200000" flipH="1">
                <a:off x="4010499" y="2957567"/>
                <a:ext cx="1419888" cy="3666620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모서리가 둥근 직사각형 42"/>
            <p:cNvSpPr/>
            <p:nvPr/>
          </p:nvSpPr>
          <p:spPr>
            <a:xfrm>
              <a:off x="1591733" y="5200384"/>
              <a:ext cx="2683934" cy="107647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01881" y="5240251"/>
              <a:ext cx="1030860" cy="41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Customer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08008" y="5693837"/>
              <a:ext cx="2633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- </a:t>
              </a:r>
              <a:r>
                <a:rPr lang="en-US" altLang="ko-KR" sz="1200" spc="-1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Children </a:t>
              </a:r>
              <a:r>
                <a:rPr lang="ko-KR" altLang="en-US" sz="1200" spc="-1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유무</a:t>
              </a:r>
              <a:r>
                <a:rPr lang="en-US" altLang="ko-KR" sz="1200" dirty="0">
                  <a:latin typeface="a시네마B" panose="02020600000000000000" pitchFamily="18" charset="-127"/>
                  <a:ea typeface="a시네마B" panose="02020600000000000000" pitchFamily="18" charset="-127"/>
                </a:rPr>
                <a:t> </a:t>
              </a:r>
              <a:r>
                <a:rPr lang="en-US" altLang="ko-KR" sz="12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	- </a:t>
              </a:r>
              <a:r>
                <a:rPr lang="ko-KR" altLang="en-US" sz="1200" spc="-1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검색허용여부</a:t>
              </a:r>
              <a:endParaRPr lang="en-US" altLang="ko-KR" sz="1200" spc="-100" dirty="0" smtClean="0"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  <a:p>
              <a:r>
                <a:rPr lang="en-US" altLang="ko-KR" sz="12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- </a:t>
              </a:r>
              <a:r>
                <a:rPr lang="ko-KR" altLang="en-US" sz="12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어머니 </a:t>
              </a:r>
              <a:r>
                <a:rPr lang="en-US" altLang="ko-KR" sz="12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ID		- </a:t>
              </a:r>
              <a:r>
                <a:rPr lang="ko-KR" altLang="en-US" sz="12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아버지 </a:t>
              </a:r>
              <a:r>
                <a:rPr lang="en-US" altLang="ko-KR" sz="1200" dirty="0" smtClean="0">
                  <a:latin typeface="a시네마B" panose="02020600000000000000" pitchFamily="18" charset="-127"/>
                  <a:ea typeface="a시네마B" panose="02020600000000000000" pitchFamily="18" charset="-127"/>
                </a:rPr>
                <a:t>ID</a:t>
              </a:r>
              <a:endParaRPr lang="en-US" altLang="ko-KR" sz="1200" dirty="0"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6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999179" y="2041234"/>
            <a:ext cx="8942119" cy="2262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ko-KR" sz="48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#3</a:t>
            </a:r>
          </a:p>
          <a:p>
            <a:pPr algn="ctr">
              <a:lnSpc>
                <a:spcPct val="170000"/>
              </a:lnSpc>
            </a:pPr>
            <a:r>
              <a:rPr lang="en-US" altLang="ko-KR" sz="48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logical modeling</a:t>
            </a:r>
            <a:endParaRPr lang="ko-KR" altLang="en-US" sz="48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10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7495968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3. Logical modeling</a:t>
            </a:r>
            <a:endParaRPr lang="ko-KR" altLang="en-US" sz="26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40203"/>
              </p:ext>
            </p:extLst>
          </p:nvPr>
        </p:nvGraphicFramePr>
        <p:xfrm>
          <a:off x="1352686" y="1199672"/>
          <a:ext cx="10101890" cy="1554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401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03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29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420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820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962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7592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1124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9010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039303"/>
                <a:gridCol w="9281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Customer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smtClean="0">
                          <a:solidFill>
                            <a:schemeClr val="accent5"/>
                          </a:solidFill>
                        </a:rPr>
                        <a:t>Customer</a:t>
                      </a:r>
                      <a:br>
                        <a:rPr lang="en-US" altLang="ko-KR" sz="1400" u="sng" dirty="0" smtClean="0">
                          <a:solidFill>
                            <a:schemeClr val="accent5"/>
                          </a:solidFill>
                        </a:rPr>
                      </a:br>
                      <a:r>
                        <a:rPr lang="en-US" altLang="ko-KR" sz="1400" u="sng" dirty="0" smtClean="0">
                          <a:solidFill>
                            <a:schemeClr val="accent5"/>
                          </a:solidFill>
                        </a:rPr>
                        <a:t>ID</a:t>
                      </a:r>
                      <a:endParaRPr lang="ko-KR" altLang="en-US" sz="1400" u="sng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이름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전화번호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나이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성별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주소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6"/>
                          </a:solidFill>
                        </a:rPr>
                        <a:t>Children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6"/>
                          </a:solidFill>
                        </a:rPr>
                        <a:t>유무</a:t>
                      </a:r>
                      <a:endParaRPr lang="ko-KR" altLang="en-US" sz="1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 smtClean="0">
                          <a:latin typeface="+mn-lt"/>
                        </a:rPr>
                        <a:t>검색허용</a:t>
                      </a:r>
                      <a:r>
                        <a:rPr lang="en-US" altLang="ko-KR" sz="1400" i="0" dirty="0" smtClean="0">
                          <a:latin typeface="+mn-lt"/>
                        </a:rPr>
                        <a:t/>
                      </a:r>
                      <a:br>
                        <a:rPr lang="en-US" altLang="ko-KR" sz="1400" i="0" dirty="0" smtClean="0">
                          <a:latin typeface="+mn-lt"/>
                        </a:rPr>
                      </a:br>
                      <a:r>
                        <a:rPr lang="ko-KR" altLang="en-US" sz="1400" i="0" dirty="0" smtClean="0">
                          <a:latin typeface="+mn-lt"/>
                        </a:rPr>
                        <a:t>여부</a:t>
                      </a:r>
                      <a:endParaRPr lang="ko-KR" altLang="en-US" sz="14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1" dirty="0" smtClean="0">
                          <a:latin typeface="+mn-lt"/>
                        </a:rPr>
                        <a:t>어머니 </a:t>
                      </a:r>
                      <a:r>
                        <a:rPr lang="en-US" altLang="ko-KR" sz="1400" i="1" dirty="0" smtClean="0">
                          <a:latin typeface="+mn-lt"/>
                        </a:rPr>
                        <a:t>ID</a:t>
                      </a:r>
                      <a:endParaRPr lang="ko-KR" altLang="en-US" sz="1400" i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1" dirty="0" smtClean="0">
                          <a:latin typeface="+mn-lt"/>
                        </a:rPr>
                        <a:t>아버지 </a:t>
                      </a:r>
                      <a:r>
                        <a:rPr lang="en-US" altLang="ko-KR" sz="1400" i="1" dirty="0" smtClean="0">
                          <a:latin typeface="+mn-lt"/>
                        </a:rPr>
                        <a:t>ID</a:t>
                      </a:r>
                      <a:endParaRPr lang="ko-KR" altLang="en-US" sz="1400" i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Customer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00001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박원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010-1234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-5678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35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남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서울시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영등포구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 err="1"/>
                        <a:t>비허용</a:t>
                      </a:r>
                      <a:endParaRPr lang="en-US" altLang="ko-KR" sz="14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1" dirty="0" smtClean="0">
                          <a:latin typeface="+mn-lt"/>
                        </a:rPr>
                        <a:t>X</a:t>
                      </a:r>
                      <a:endParaRPr lang="en-US" altLang="ko-KR" sz="1400" i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1" dirty="0" smtClean="0">
                          <a:latin typeface="+mn-lt"/>
                        </a:rPr>
                        <a:t>X</a:t>
                      </a:r>
                      <a:endParaRPr lang="en-US" altLang="ko-KR" sz="1400" i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Customer  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00002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전소미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010-9876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-5432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수원시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장안구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dirty="0">
                          <a:latin typeface="+mn-lt"/>
                        </a:rPr>
                        <a:t>허용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1" dirty="0" smtClean="0">
                          <a:latin typeface="+mn-lt"/>
                        </a:rPr>
                        <a:t>Customer</a:t>
                      </a:r>
                      <a:br>
                        <a:rPr lang="en-US" altLang="ko-KR" sz="1400" i="1" dirty="0" smtClean="0">
                          <a:latin typeface="+mn-lt"/>
                        </a:rPr>
                      </a:br>
                      <a:r>
                        <a:rPr lang="en-US" altLang="ko-KR" sz="1400" i="1" dirty="0" smtClean="0">
                          <a:latin typeface="+mn-lt"/>
                        </a:rPr>
                        <a:t>00014</a:t>
                      </a:r>
                      <a:endParaRPr lang="ko-KR" altLang="en-US" sz="1400" i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1" dirty="0" smtClean="0">
                          <a:latin typeface="+mn-lt"/>
                        </a:rPr>
                        <a:t>X</a:t>
                      </a:r>
                      <a:endParaRPr lang="ko-KR" altLang="en-US" sz="1400" i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468524"/>
              </p:ext>
            </p:extLst>
          </p:nvPr>
        </p:nvGraphicFramePr>
        <p:xfrm>
          <a:off x="1352684" y="3168114"/>
          <a:ext cx="10101891" cy="14071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94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7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21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937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297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5693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7289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0578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20147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Product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>
                          <a:solidFill>
                            <a:schemeClr val="accent5"/>
                          </a:solidFill>
                        </a:rPr>
                        <a:t>Product ID</a:t>
                      </a:r>
                      <a:endParaRPr lang="ko-KR" altLang="en-US" sz="1400" u="sng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제품명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Publisher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Supplier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출시일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제품 </a:t>
                      </a:r>
                      <a:r>
                        <a:rPr lang="en-US" altLang="ko-KR" sz="1400" dirty="0"/>
                        <a:t>type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정가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연령제한</a:t>
                      </a:r>
                      <a:endParaRPr lang="ko-KR" altLang="en-US" sz="140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Product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00001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어벤져스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마블</a:t>
                      </a:r>
                      <a:r>
                        <a:rPr lang="ko-KR" altLang="en-US" sz="1400" dirty="0"/>
                        <a:t> 스튜디오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디즈니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14.4.23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비디오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49000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r>
                        <a:rPr lang="ko-KR" altLang="en-US" sz="1400" dirty="0"/>
                        <a:t>세</a:t>
                      </a:r>
                      <a:endParaRPr lang="en-US" altLang="ko-KR" sz="140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Product 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00002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Life</a:t>
                      </a:r>
                      <a:r>
                        <a:rPr lang="en-US" altLang="ko-KR" sz="1400" baseline="0" dirty="0"/>
                        <a:t> is…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문문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미러볼뮤직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16.11.10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음반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29000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세</a:t>
                      </a:r>
                      <a:endParaRPr lang="ko-KR" altLang="en-US" sz="140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469038"/>
              </p:ext>
            </p:extLst>
          </p:nvPr>
        </p:nvGraphicFramePr>
        <p:xfrm>
          <a:off x="1352685" y="4989237"/>
          <a:ext cx="4446981" cy="1554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727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18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682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70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706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Product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Stock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>
                          <a:solidFill>
                            <a:schemeClr val="accent5"/>
                          </a:solidFill>
                        </a:rPr>
                        <a:t>Stock ID</a:t>
                      </a:r>
                      <a:endParaRPr lang="ko-KR" altLang="en-US" sz="1400" u="sng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수량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매장 별</a:t>
                      </a:r>
                      <a:r>
                        <a:rPr lang="en-US" altLang="ko-KR" sz="1400" dirty="0" smtClean="0"/>
                        <a:t/>
                      </a:r>
                      <a:br>
                        <a:rPr lang="en-US" altLang="ko-KR" sz="1400" dirty="0" smtClean="0"/>
                      </a:br>
                      <a:r>
                        <a:rPr lang="ko-KR" altLang="en-US" sz="1400" dirty="0" smtClean="0"/>
                        <a:t>가격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accent6"/>
                          </a:solidFill>
                          <a:latin typeface="+mn-lt"/>
                        </a:rPr>
                        <a:t>판매 </a:t>
                      </a:r>
                      <a:r>
                        <a:rPr lang="en-US" altLang="ko-KR" sz="1400" dirty="0" smtClean="0">
                          <a:solidFill>
                            <a:schemeClr val="accent6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Store 001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P 00001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5000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Rental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Store 002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P 00002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25000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Sales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319348"/>
              </p:ext>
            </p:extLst>
          </p:nvPr>
        </p:nvGraphicFramePr>
        <p:xfrm>
          <a:off x="6013287" y="4989237"/>
          <a:ext cx="2209224" cy="1554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94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897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Sales Product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>
                          <a:solidFill>
                            <a:schemeClr val="accent5"/>
                          </a:solidFill>
                        </a:rPr>
                        <a:t>Sales Product ID</a:t>
                      </a:r>
                      <a:endParaRPr lang="ko-KR" altLang="en-US" sz="1400" u="sng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Store 001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P </a:t>
                      </a:r>
                      <a:r>
                        <a:rPr lang="en-US" altLang="ko-KR" sz="1400" baseline="0" dirty="0" smtClean="0"/>
                        <a:t>00005S_2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Store 002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P </a:t>
                      </a:r>
                      <a:r>
                        <a:rPr lang="en-US" altLang="ko-KR" sz="1400" baseline="0" dirty="0" smtClean="0"/>
                        <a:t>00007S_3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306442"/>
              </p:ext>
            </p:extLst>
          </p:nvPr>
        </p:nvGraphicFramePr>
        <p:xfrm>
          <a:off x="8348024" y="4989237"/>
          <a:ext cx="3106551" cy="1554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317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73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873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Rental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Product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>
                          <a:solidFill>
                            <a:schemeClr val="accent5"/>
                          </a:solidFill>
                        </a:rPr>
                        <a:t>Rental Product ID</a:t>
                      </a:r>
                      <a:endParaRPr lang="ko-KR" altLang="en-US" sz="1400" u="sng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제품 상태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Store 001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P </a:t>
                      </a:r>
                      <a:r>
                        <a:rPr lang="en-US" altLang="ko-KR" sz="1400" baseline="0" dirty="0" smtClean="0"/>
                        <a:t>0011R_2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구비중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Store 002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P </a:t>
                      </a:r>
                      <a:r>
                        <a:rPr lang="en-US" altLang="ko-KR" sz="1400" baseline="0" dirty="0" smtClean="0"/>
                        <a:t>0032R_3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대여중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4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7495968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3. Logical modeling</a:t>
            </a:r>
            <a:endParaRPr lang="ko-KR" altLang="en-US" sz="26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4725"/>
              </p:ext>
            </p:extLst>
          </p:nvPr>
        </p:nvGraphicFramePr>
        <p:xfrm>
          <a:off x="1352685" y="1199672"/>
          <a:ext cx="10101891" cy="14071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424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870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172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29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8543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9675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Comment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>
                          <a:solidFill>
                            <a:schemeClr val="accent5"/>
                          </a:solidFill>
                        </a:rPr>
                        <a:t>Comment ID</a:t>
                      </a:r>
                      <a:endParaRPr lang="ko-KR" altLang="en-US" sz="1400" u="sng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>
                          <a:latin typeface="+mn-lt"/>
                        </a:rPr>
                        <a:t>코멘트 내용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코멘트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baseline="0" dirty="0">
                          <a:solidFill>
                            <a:schemeClr val="accent3"/>
                          </a:solidFill>
                        </a:rPr>
                        <a:t>Customer ID</a:t>
                      </a:r>
                      <a:endParaRPr lang="ko-KR" altLang="en-US" sz="1400" u="dash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dirty="0">
                          <a:solidFill>
                            <a:schemeClr val="accent3"/>
                          </a:solidFill>
                          <a:latin typeface="+mn-lt"/>
                        </a:rPr>
                        <a:t>Product</a:t>
                      </a:r>
                      <a:r>
                        <a:rPr lang="en-US" altLang="ko-KR" sz="1400" u="dash" baseline="0" dirty="0">
                          <a:solidFill>
                            <a:schemeClr val="accent3"/>
                          </a:solidFill>
                          <a:latin typeface="+mn-lt"/>
                        </a:rPr>
                        <a:t> ID</a:t>
                      </a:r>
                      <a:endParaRPr lang="ko-KR" altLang="en-US" sz="1400" u="dash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Comment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00001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최고의 영화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추천합니다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18.01.03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Customer</a:t>
                      </a:r>
                      <a:r>
                        <a:rPr lang="en-US" altLang="ko-KR" sz="1400" baseline="0" dirty="0">
                          <a:latin typeface="+mn-lt"/>
                        </a:rPr>
                        <a:t> 00001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Product 00001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Comment   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00002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수록곡들도</a:t>
                      </a:r>
                      <a:r>
                        <a:rPr lang="ko-KR" altLang="en-US" sz="1400" dirty="0"/>
                        <a:t> 너무 좋습니다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18.08.24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Customer</a:t>
                      </a:r>
                      <a:r>
                        <a:rPr lang="en-US" altLang="ko-KR" sz="1400" baseline="0" dirty="0">
                          <a:latin typeface="+mn-lt"/>
                        </a:rPr>
                        <a:t> 00002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Product 00002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993083"/>
              </p:ext>
            </p:extLst>
          </p:nvPr>
        </p:nvGraphicFramePr>
        <p:xfrm>
          <a:off x="1352682" y="3022732"/>
          <a:ext cx="10101892" cy="14071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571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503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49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548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8221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8610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33122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5505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Request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>
                          <a:solidFill>
                            <a:schemeClr val="accent5"/>
                          </a:solidFill>
                        </a:rPr>
                        <a:t>Request</a:t>
                      </a:r>
                      <a:r>
                        <a:rPr lang="en-US" altLang="ko-KR" sz="1400" u="sng" baseline="0" dirty="0">
                          <a:solidFill>
                            <a:schemeClr val="accent5"/>
                          </a:solidFill>
                        </a:rPr>
                        <a:t> ID</a:t>
                      </a:r>
                      <a:endParaRPr lang="ko-KR" altLang="en-US" sz="1400" u="sng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요청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요청 제품명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승인 여부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처리 날짜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baseline="0" dirty="0" smtClean="0">
                          <a:solidFill>
                            <a:schemeClr val="accent3"/>
                          </a:solidFill>
                        </a:rPr>
                        <a:t>Customer ID</a:t>
                      </a:r>
                      <a:endParaRPr lang="ko-KR" altLang="en-US" sz="1400" u="dash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baseline="0" dirty="0" smtClean="0">
                          <a:solidFill>
                            <a:schemeClr val="accent3"/>
                          </a:solidFill>
                        </a:rPr>
                        <a:t>Store ID</a:t>
                      </a:r>
                      <a:endParaRPr lang="ko-KR" altLang="en-US" sz="1400" u="dash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Request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00001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17.09.18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lt"/>
                        </a:rPr>
                        <a:t>트와일라잇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17.09.19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Customer</a:t>
                      </a:r>
                      <a:r>
                        <a:rPr lang="en-US" altLang="ko-KR" sz="1400" baseline="0" dirty="0">
                          <a:latin typeface="+mn-lt"/>
                        </a:rPr>
                        <a:t> 00014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Store 001</a:t>
                      </a:r>
                      <a:endParaRPr lang="en-US" altLang="ko-KR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Request 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00002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18.04.20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lt"/>
                        </a:rPr>
                        <a:t>해리포터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X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18.04.21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Customer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00209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Store 010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90911"/>
              </p:ext>
            </p:extLst>
          </p:nvPr>
        </p:nvGraphicFramePr>
        <p:xfrm>
          <a:off x="1352685" y="4845792"/>
          <a:ext cx="5023082" cy="1554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437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02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64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175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0504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lt"/>
                        </a:rPr>
                        <a:t>P</a:t>
                      </a:r>
                      <a:r>
                        <a:rPr lang="en-US" altLang="ko-KR" sz="1400" baseline="0" dirty="0" smtClean="0">
                          <a:latin typeface="+mn-lt"/>
                        </a:rPr>
                        <a:t> </a:t>
                      </a:r>
                      <a:r>
                        <a:rPr lang="en-US" altLang="ko-KR" sz="1400" dirty="0" smtClean="0">
                          <a:latin typeface="+mn-lt"/>
                        </a:rPr>
                        <a:t>Stock</a:t>
                      </a:r>
                      <a:r>
                        <a:rPr lang="en-US" altLang="ko-KR" sz="1400" baseline="0" dirty="0" smtClean="0">
                          <a:latin typeface="+mn-lt"/>
                        </a:rPr>
                        <a:t> </a:t>
                      </a:r>
                      <a:r>
                        <a:rPr lang="en-US" altLang="ko-KR" sz="1400" baseline="0" dirty="0">
                          <a:latin typeface="+mn-lt"/>
                        </a:rPr>
                        <a:t>Search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err="1">
                          <a:solidFill>
                            <a:schemeClr val="accent5"/>
                          </a:solidFill>
                        </a:rPr>
                        <a:t>S_Search</a:t>
                      </a:r>
                      <a:r>
                        <a:rPr lang="en-US" altLang="ko-KR" sz="1400" u="sng" baseline="0" dirty="0">
                          <a:solidFill>
                            <a:schemeClr val="accent5"/>
                          </a:solidFill>
                        </a:rPr>
                        <a:t> ID</a:t>
                      </a:r>
                      <a:endParaRPr lang="ko-KR" altLang="en-US" sz="1400" u="sng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검색 날짜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baseline="0" dirty="0" smtClean="0">
                          <a:solidFill>
                            <a:schemeClr val="accent3"/>
                          </a:solidFill>
                        </a:rPr>
                        <a:t>Customer ID</a:t>
                      </a:r>
                      <a:endParaRPr lang="ko-KR" altLang="en-US" sz="1400" u="dash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baseline="0" dirty="0" smtClean="0">
                          <a:solidFill>
                            <a:schemeClr val="accent3"/>
                          </a:solidFill>
                        </a:rPr>
                        <a:t>Stock ID</a:t>
                      </a:r>
                      <a:endParaRPr lang="ko-KR" altLang="en-US" sz="1400" u="dash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lt"/>
                        </a:rPr>
                        <a:t>SS00001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15.03.02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Customer</a:t>
                      </a:r>
                      <a:r>
                        <a:rPr lang="en-US" altLang="ko-KR" sz="1400" baseline="0" dirty="0">
                          <a:latin typeface="+mn-lt"/>
                        </a:rPr>
                        <a:t/>
                      </a:r>
                      <a:br>
                        <a:rPr lang="en-US" altLang="ko-KR" sz="1400" baseline="0" dirty="0">
                          <a:latin typeface="+mn-lt"/>
                        </a:rPr>
                      </a:br>
                      <a:r>
                        <a:rPr lang="en-US" altLang="ko-KR" sz="1400" baseline="0" dirty="0">
                          <a:latin typeface="+mn-lt"/>
                        </a:rPr>
                        <a:t>01256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Store 001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P 00001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SS00002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17.12.08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Customer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01234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Store 021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P 05367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587482"/>
              </p:ext>
            </p:extLst>
          </p:nvPr>
        </p:nvGraphicFramePr>
        <p:xfrm>
          <a:off x="6560290" y="4845792"/>
          <a:ext cx="4894285" cy="1554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434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799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50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1600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98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Children </a:t>
                      </a:r>
                      <a:br>
                        <a:rPr lang="en-US" altLang="ko-KR" sz="1400" dirty="0">
                          <a:latin typeface="+mn-lt"/>
                        </a:rPr>
                      </a:br>
                      <a:r>
                        <a:rPr lang="en-US" altLang="ko-KR" sz="1400" dirty="0">
                          <a:latin typeface="+mn-lt"/>
                        </a:rPr>
                        <a:t>Search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dirty="0" err="1">
                          <a:solidFill>
                            <a:schemeClr val="accent5"/>
                          </a:solidFill>
                        </a:rPr>
                        <a:t>C_Search</a:t>
                      </a:r>
                      <a:r>
                        <a:rPr lang="en-US" altLang="ko-KR" sz="1400" u="sng" baseline="0" dirty="0">
                          <a:solidFill>
                            <a:schemeClr val="accent5"/>
                          </a:solidFill>
                        </a:rPr>
                        <a:t/>
                      </a:r>
                      <a:br>
                        <a:rPr lang="en-US" altLang="ko-KR" sz="1400" u="sng" baseline="0" dirty="0">
                          <a:solidFill>
                            <a:schemeClr val="accent5"/>
                          </a:solidFill>
                        </a:rPr>
                      </a:br>
                      <a:r>
                        <a:rPr lang="en-US" altLang="ko-KR" sz="1400" u="sng" baseline="0" dirty="0">
                          <a:solidFill>
                            <a:schemeClr val="accent5"/>
                          </a:solidFill>
                        </a:rPr>
                        <a:t>ID</a:t>
                      </a:r>
                      <a:endParaRPr lang="ko-KR" altLang="en-US" sz="1400" u="sng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검색 날짜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baseline="0" dirty="0" smtClean="0">
                          <a:solidFill>
                            <a:schemeClr val="accent3"/>
                          </a:solidFill>
                        </a:rPr>
                        <a:t>Customer ID</a:t>
                      </a:r>
                      <a:endParaRPr lang="ko-KR" altLang="en-US" sz="1400" u="dash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baseline="0" dirty="0" smtClean="0">
                          <a:solidFill>
                            <a:schemeClr val="accent3"/>
                          </a:solidFill>
                        </a:rPr>
                        <a:t>Payment ID</a:t>
                      </a:r>
                      <a:endParaRPr lang="ko-KR" altLang="en-US" sz="1400" u="dash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+mn-lt"/>
                        </a:rPr>
                        <a:t>SS00001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15.03.02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Customer</a:t>
                      </a:r>
                      <a:r>
                        <a:rPr lang="en-US" altLang="ko-KR" sz="1400" baseline="0" dirty="0">
                          <a:latin typeface="+mn-lt"/>
                        </a:rPr>
                        <a:t/>
                      </a:r>
                      <a:br>
                        <a:rPr lang="en-US" altLang="ko-KR" sz="1400" baseline="0" dirty="0">
                          <a:latin typeface="+mn-lt"/>
                        </a:rPr>
                      </a:br>
                      <a:r>
                        <a:rPr lang="en-US" altLang="ko-KR" sz="1400" baseline="0" dirty="0">
                          <a:latin typeface="+mn-lt"/>
                        </a:rPr>
                        <a:t>01220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Payment</a:t>
                      </a:r>
                      <a:r>
                        <a:rPr lang="en-US" altLang="ko-KR" sz="1400" baseline="0" dirty="0">
                          <a:latin typeface="+mn-lt"/>
                        </a:rPr>
                        <a:t> 0001345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/>
                        <a:t>SS00002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17.12.08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Customer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05920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lt"/>
                        </a:rPr>
                        <a:t>Payment</a:t>
                      </a:r>
                      <a:br>
                        <a:rPr lang="en-US" altLang="ko-KR" sz="1400" dirty="0">
                          <a:latin typeface="+mn-lt"/>
                        </a:rPr>
                      </a:br>
                      <a:r>
                        <a:rPr lang="en-US" altLang="ko-KR" sz="1400" dirty="0">
                          <a:latin typeface="+mn-lt"/>
                        </a:rPr>
                        <a:t>4840684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5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7495968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3. Logical modeling</a:t>
            </a:r>
            <a:endParaRPr lang="ko-KR" altLang="en-US" sz="26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665526"/>
              </p:ext>
            </p:extLst>
          </p:nvPr>
        </p:nvGraphicFramePr>
        <p:xfrm>
          <a:off x="1352685" y="1199672"/>
          <a:ext cx="10101887" cy="1554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18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9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68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86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864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0682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864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0049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0049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4552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2503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042395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980231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+mn-lt"/>
                        </a:rPr>
                        <a:t>Rent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spc="-150" dirty="0">
                          <a:solidFill>
                            <a:schemeClr val="accent5"/>
                          </a:solidFill>
                        </a:rPr>
                        <a:t>Rent ID</a:t>
                      </a:r>
                      <a:endParaRPr lang="ko-KR" altLang="en-US" sz="1400" u="sng" spc="-15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baseline="0" dirty="0">
                          <a:latin typeface="+mn-lt"/>
                        </a:rPr>
                        <a:t>대여 날짜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latin typeface="+mn-lt"/>
                        </a:rPr>
                        <a:t>대여</a:t>
                      </a:r>
                      <a:r>
                        <a:rPr lang="en-US" altLang="ko-KR" sz="1400" spc="-150" dirty="0">
                          <a:latin typeface="+mn-lt"/>
                        </a:rPr>
                        <a:t/>
                      </a:r>
                      <a:br>
                        <a:rPr lang="en-US" altLang="ko-KR" sz="1400" spc="-150" dirty="0">
                          <a:latin typeface="+mn-lt"/>
                        </a:rPr>
                      </a:br>
                      <a:r>
                        <a:rPr lang="ko-KR" altLang="en-US" sz="1400" spc="-150" dirty="0">
                          <a:latin typeface="+mn-lt"/>
                        </a:rPr>
                        <a:t>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latin typeface="+mn-lt"/>
                        </a:rPr>
                        <a:t>반납</a:t>
                      </a:r>
                      <a:r>
                        <a:rPr lang="en-US" altLang="ko-KR" sz="1400" spc="-150" dirty="0">
                          <a:latin typeface="+mn-lt"/>
                        </a:rPr>
                        <a:t/>
                      </a:r>
                      <a:br>
                        <a:rPr lang="en-US" altLang="ko-KR" sz="1400" spc="-150" dirty="0">
                          <a:latin typeface="+mn-lt"/>
                        </a:rPr>
                      </a:br>
                      <a:r>
                        <a:rPr lang="ko-KR" altLang="en-US" sz="1400" spc="-150" dirty="0">
                          <a:latin typeface="+mn-lt"/>
                        </a:rPr>
                        <a:t>예정일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latin typeface="+mn-lt"/>
                        </a:rPr>
                        <a:t>반납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 smtClean="0">
                          <a:latin typeface="+mn-lt"/>
                        </a:rPr>
                        <a:t>연장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latin typeface="+mn-lt"/>
                        </a:rPr>
                        <a:t>비용</a:t>
                      </a:r>
                      <a:r>
                        <a:rPr lang="en-US" altLang="ko-KR" sz="1400" spc="-150" dirty="0">
                          <a:latin typeface="+mn-lt"/>
                        </a:rPr>
                        <a:t/>
                      </a:r>
                      <a:br>
                        <a:rPr lang="en-US" altLang="ko-KR" sz="1400" spc="-150" dirty="0">
                          <a:latin typeface="+mn-lt"/>
                        </a:rPr>
                      </a:br>
                      <a:r>
                        <a:rPr lang="en-US" altLang="ko-KR" sz="1400" spc="-150" baseline="0" dirty="0">
                          <a:latin typeface="+mn-lt"/>
                        </a:rPr>
                        <a:t>penalty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latin typeface="+mn-lt"/>
                        </a:rPr>
                        <a:t>이용</a:t>
                      </a:r>
                      <a:r>
                        <a:rPr lang="en-US" altLang="ko-KR" sz="1400" spc="-150" dirty="0">
                          <a:latin typeface="+mn-lt"/>
                        </a:rPr>
                        <a:t/>
                      </a:r>
                      <a:br>
                        <a:rPr lang="en-US" altLang="ko-KR" sz="1400" spc="-150" dirty="0">
                          <a:latin typeface="+mn-lt"/>
                        </a:rPr>
                      </a:br>
                      <a:r>
                        <a:rPr lang="en-US" altLang="ko-KR" sz="1400" spc="-150" dirty="0">
                          <a:latin typeface="+mn-lt"/>
                        </a:rPr>
                        <a:t>penalty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spc="-150" dirty="0">
                          <a:solidFill>
                            <a:schemeClr val="accent3"/>
                          </a:solidFill>
                        </a:rPr>
                        <a:t>Customer</a:t>
                      </a:r>
                      <a:r>
                        <a:rPr lang="en-US" altLang="ko-KR" sz="1400" u="dash" spc="-150" baseline="0" dirty="0">
                          <a:solidFill>
                            <a:schemeClr val="accent3"/>
                          </a:solidFill>
                        </a:rPr>
                        <a:t> ID</a:t>
                      </a:r>
                      <a:endParaRPr lang="ko-KR" altLang="en-US" sz="1400" u="dash" spc="-15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spc="-150" dirty="0">
                          <a:solidFill>
                            <a:schemeClr val="accent3"/>
                          </a:solidFill>
                          <a:latin typeface="+mn-lt"/>
                        </a:rPr>
                        <a:t>Store</a:t>
                      </a:r>
                      <a:r>
                        <a:rPr lang="en-US" altLang="ko-KR" sz="1400" u="dash" spc="-150" baseline="0" dirty="0">
                          <a:solidFill>
                            <a:schemeClr val="accent3"/>
                          </a:solidFill>
                          <a:latin typeface="+mn-lt"/>
                        </a:rPr>
                        <a:t> ID</a:t>
                      </a:r>
                      <a:endParaRPr lang="ko-KR" altLang="en-US" sz="1400" u="dash" spc="-15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spc="-150" dirty="0" err="1">
                          <a:solidFill>
                            <a:schemeClr val="accent3"/>
                          </a:solidFill>
                          <a:latin typeface="+mn-lt"/>
                        </a:rPr>
                        <a:t>R_Product</a:t>
                      </a:r>
                      <a:r>
                        <a:rPr lang="en-US" altLang="ko-KR" sz="1400" u="dash" spc="-150" baseline="0" dirty="0">
                          <a:solidFill>
                            <a:schemeClr val="accent3"/>
                          </a:solidFill>
                          <a:latin typeface="+mn-lt"/>
                        </a:rPr>
                        <a:t> ID</a:t>
                      </a:r>
                      <a:endParaRPr lang="ko-KR" altLang="en-US" sz="1400" u="dash" spc="-15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spc="-150" dirty="0">
                          <a:solidFill>
                            <a:schemeClr val="accent3"/>
                          </a:solidFill>
                          <a:latin typeface="+mn-lt"/>
                        </a:rPr>
                        <a:t>Payment</a:t>
                      </a:r>
                      <a:r>
                        <a:rPr lang="en-US" altLang="ko-KR" sz="1400" u="dash" spc="-150" baseline="0" dirty="0">
                          <a:solidFill>
                            <a:schemeClr val="accent3"/>
                          </a:solidFill>
                          <a:latin typeface="+mn-lt"/>
                        </a:rPr>
                        <a:t> ID</a:t>
                      </a:r>
                      <a:endParaRPr lang="ko-KR" altLang="en-US" sz="1400" u="dash" spc="-15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/>
                        <a:t>1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baseline="0" dirty="0"/>
                        <a:t>Rent</a:t>
                      </a:r>
                      <a:br>
                        <a:rPr lang="en-US" altLang="ko-KR" sz="1400" spc="-150" baseline="0" dirty="0"/>
                      </a:br>
                      <a:r>
                        <a:rPr lang="en-US" altLang="ko-KR" sz="1400" spc="-150" baseline="0" dirty="0"/>
                        <a:t>0001</a:t>
                      </a:r>
                      <a:endParaRPr lang="ko-KR" altLang="en-US" sz="1400" spc="-1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/>
                        <a:t>17.03.31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/>
                        <a:t>5000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+mn-lt"/>
                        </a:rPr>
                        <a:t>18.04.07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+mn-lt"/>
                        </a:rPr>
                        <a:t>18.05.12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spc="-150" dirty="0">
                          <a:latin typeface="+mn-lt"/>
                        </a:rPr>
                        <a:t>18.04.12</a:t>
                      </a:r>
                      <a:endParaRPr lang="ko-KR" altLang="en-US" sz="1400" i="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spc="-150" dirty="0">
                          <a:latin typeface="+mn-lt"/>
                        </a:rPr>
                        <a:t>6000</a:t>
                      </a:r>
                      <a:endParaRPr lang="ko-KR" altLang="en-US" sz="1400" i="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spc="-150" dirty="0">
                          <a:latin typeface="+mn-lt"/>
                        </a:rPr>
                        <a:t>한달</a:t>
                      </a:r>
                      <a:r>
                        <a:rPr lang="en-US" altLang="ko-KR" sz="1400" i="0" spc="-150" dirty="0">
                          <a:latin typeface="+mn-lt"/>
                        </a:rPr>
                        <a:t/>
                      </a:r>
                      <a:br>
                        <a:rPr lang="en-US" altLang="ko-KR" sz="1400" i="0" spc="-150" dirty="0">
                          <a:latin typeface="+mn-lt"/>
                        </a:rPr>
                      </a:br>
                      <a:r>
                        <a:rPr lang="ko-KR" altLang="en-US" sz="1400" i="0" spc="-150" dirty="0">
                          <a:latin typeface="+mn-lt"/>
                        </a:rPr>
                        <a:t>정지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spc="-150" dirty="0">
                          <a:latin typeface="+mn-lt"/>
                        </a:rPr>
                        <a:t>Customer </a:t>
                      </a:r>
                      <a:r>
                        <a:rPr lang="en-US" altLang="ko-KR" sz="1400" i="0" spc="-150" baseline="0" dirty="0">
                          <a:latin typeface="+mn-lt"/>
                        </a:rPr>
                        <a:t>0001</a:t>
                      </a:r>
                      <a:endParaRPr lang="en-US" altLang="ko-KR" sz="1400" i="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spc="-150" dirty="0">
                          <a:latin typeface="+mn-lt"/>
                        </a:rPr>
                        <a:t>Store</a:t>
                      </a:r>
                      <a:br>
                        <a:rPr lang="en-US" altLang="ko-KR" sz="1400" i="0" spc="-150" dirty="0">
                          <a:latin typeface="+mn-lt"/>
                        </a:rPr>
                      </a:br>
                      <a:r>
                        <a:rPr lang="en-US" altLang="ko-KR" sz="1400" i="0" spc="-150" dirty="0">
                          <a:latin typeface="+mn-lt"/>
                        </a:rPr>
                        <a:t>0020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baseline="0" dirty="0"/>
                        <a:t>Store 0020</a:t>
                      </a:r>
                      <a:br>
                        <a:rPr lang="en-US" altLang="ko-KR" sz="1400" spc="-150" baseline="0" dirty="0"/>
                      </a:br>
                      <a:r>
                        <a:rPr lang="en-US" altLang="ko-KR" sz="1400" spc="-150" baseline="0" dirty="0"/>
                        <a:t>P 00011_2</a:t>
                      </a:r>
                      <a:endParaRPr lang="ko-KR" altLang="en-US" sz="1400" spc="-1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+mn-lt"/>
                        </a:rPr>
                        <a:t>Payment</a:t>
                      </a:r>
                      <a:r>
                        <a:rPr lang="en-US" altLang="ko-KR" sz="1400" spc="-150" baseline="0" dirty="0">
                          <a:latin typeface="+mn-lt"/>
                        </a:rPr>
                        <a:t/>
                      </a:r>
                      <a:br>
                        <a:rPr lang="en-US" altLang="ko-KR" sz="1400" spc="-150" baseline="0" dirty="0">
                          <a:latin typeface="+mn-lt"/>
                        </a:rPr>
                      </a:br>
                      <a:r>
                        <a:rPr lang="en-US" altLang="ko-KR" sz="1400" spc="-150" baseline="0" dirty="0">
                          <a:latin typeface="+mn-lt"/>
                        </a:rPr>
                        <a:t>0001345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/>
                        <a:t>2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solidFill>
                            <a:schemeClr val="tx1"/>
                          </a:solidFill>
                          <a:latin typeface="+mn-lt"/>
                        </a:rPr>
                        <a:t>Rent</a:t>
                      </a:r>
                      <a:br>
                        <a:rPr lang="en-US" altLang="ko-KR" sz="1400" spc="-15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400" spc="-150" dirty="0">
                          <a:solidFill>
                            <a:schemeClr val="tx1"/>
                          </a:solidFill>
                          <a:latin typeface="+mn-lt"/>
                        </a:rPr>
                        <a:t>0002</a:t>
                      </a:r>
                      <a:endParaRPr lang="ko-KR" altLang="en-US" sz="1400" spc="-1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+mn-lt"/>
                        </a:rPr>
                        <a:t>18.04.30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/>
                        <a:t>6000</a:t>
                      </a:r>
                      <a:endParaRPr lang="ko-KR" altLang="en-US" sz="1400" spc="-15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pc="-150" dirty="0"/>
                        <a:t>18.05.07</a:t>
                      </a:r>
                      <a:endParaRPr lang="ko-KR" altLang="en-US" sz="1400" spc="-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pc="-150" dirty="0"/>
                        <a:t>X</a:t>
                      </a:r>
                      <a:endParaRPr lang="ko-KR" altLang="en-US" sz="1400" spc="-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pc="-150" dirty="0"/>
                        <a:t>X</a:t>
                      </a:r>
                      <a:endParaRPr lang="ko-KR" altLang="en-US" sz="1400" spc="-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pc="-150" dirty="0"/>
                        <a:t>1200</a:t>
                      </a:r>
                      <a:endParaRPr lang="ko-KR" altLang="en-US" sz="1400" spc="-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pc="-150" dirty="0"/>
                        <a:t>X</a:t>
                      </a:r>
                      <a:endParaRPr lang="ko-KR" altLang="en-US" sz="1400" spc="-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pc="-150" dirty="0"/>
                        <a:t>Customer 0002</a:t>
                      </a:r>
                      <a:endParaRPr lang="ko-KR" altLang="en-US" sz="1400" spc="-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pc="-150" dirty="0"/>
                        <a:t>Store</a:t>
                      </a:r>
                      <a:br>
                        <a:rPr lang="en-US" altLang="ko-KR" sz="1400" spc="-150" dirty="0"/>
                      </a:br>
                      <a:r>
                        <a:rPr lang="en-US" altLang="ko-KR" sz="1400" spc="-150" dirty="0"/>
                        <a:t>0291</a:t>
                      </a:r>
                      <a:endParaRPr lang="ko-KR" altLang="en-US" sz="1400" spc="-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-150" baseline="0" dirty="0"/>
                        <a:t>Store 0291</a:t>
                      </a:r>
                      <a:br>
                        <a:rPr lang="en-US" altLang="ko-KR" sz="1400" spc="-150" baseline="0" dirty="0"/>
                      </a:br>
                      <a:r>
                        <a:rPr lang="en-US" altLang="ko-KR" sz="1400" spc="-150" baseline="0" dirty="0"/>
                        <a:t>P 00311_2</a:t>
                      </a:r>
                      <a:endParaRPr lang="ko-KR" altLang="en-US" sz="1400" spc="-1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pc="-150" dirty="0"/>
                        <a:t>Payment</a:t>
                      </a:r>
                      <a:br>
                        <a:rPr lang="en-US" altLang="ko-KR" sz="1400" spc="-150" dirty="0"/>
                      </a:br>
                      <a:r>
                        <a:rPr lang="en-US" altLang="ko-KR" sz="1400" spc="-150" dirty="0"/>
                        <a:t>0014583</a:t>
                      </a:r>
                      <a:endParaRPr lang="ko-KR" altLang="en-US" sz="1400" spc="-15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677499"/>
              </p:ext>
            </p:extLst>
          </p:nvPr>
        </p:nvGraphicFramePr>
        <p:xfrm>
          <a:off x="1352684" y="4698472"/>
          <a:ext cx="5498810" cy="15544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226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464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50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19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21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519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1534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dirty="0">
                          <a:latin typeface="+mn-lt"/>
                        </a:rPr>
                        <a:t>Payment</a:t>
                      </a:r>
                      <a:endParaRPr lang="ko-KR" altLang="en-US" sz="1400" spc="-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spc="-100" dirty="0">
                          <a:solidFill>
                            <a:schemeClr val="accent5"/>
                          </a:solidFill>
                        </a:rPr>
                        <a:t>Payment</a:t>
                      </a:r>
                      <a:r>
                        <a:rPr lang="en-US" altLang="ko-KR" sz="1400" u="sng" spc="-100" baseline="0" dirty="0">
                          <a:solidFill>
                            <a:schemeClr val="accent5"/>
                          </a:solidFill>
                        </a:rPr>
                        <a:t/>
                      </a:r>
                      <a:br>
                        <a:rPr lang="en-US" altLang="ko-KR" sz="1400" u="sng" spc="-100" baseline="0" dirty="0">
                          <a:solidFill>
                            <a:schemeClr val="accent5"/>
                          </a:solidFill>
                        </a:rPr>
                      </a:br>
                      <a:r>
                        <a:rPr lang="en-US" altLang="ko-KR" sz="1400" u="sng" spc="-100" baseline="0" dirty="0">
                          <a:solidFill>
                            <a:schemeClr val="accent5"/>
                          </a:solidFill>
                        </a:rPr>
                        <a:t>ID</a:t>
                      </a:r>
                      <a:endParaRPr lang="ko-KR" altLang="en-US" sz="1400" u="sng" spc="-10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dirty="0"/>
                        <a:t>총 가격</a:t>
                      </a:r>
                      <a:endParaRPr lang="ko-KR" altLang="en-US" sz="1400" spc="-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dirty="0">
                          <a:latin typeface="+mn-lt"/>
                        </a:rPr>
                        <a:t>결제</a:t>
                      </a:r>
                      <a:r>
                        <a:rPr lang="en-US" altLang="ko-KR" sz="1400" spc="-100" dirty="0">
                          <a:latin typeface="+mn-lt"/>
                        </a:rPr>
                        <a:t/>
                      </a:r>
                      <a:br>
                        <a:rPr lang="en-US" altLang="ko-KR" sz="1400" spc="-100" dirty="0">
                          <a:latin typeface="+mn-lt"/>
                        </a:rPr>
                      </a:br>
                      <a:r>
                        <a:rPr lang="ko-KR" altLang="en-US" sz="1400" spc="-100" dirty="0">
                          <a:latin typeface="+mn-lt"/>
                        </a:rPr>
                        <a:t>수단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dirty="0">
                          <a:latin typeface="+mn-lt"/>
                        </a:rPr>
                        <a:t>결제</a:t>
                      </a:r>
                      <a:r>
                        <a:rPr lang="en-US" altLang="ko-KR" sz="1400" spc="-100" dirty="0">
                          <a:latin typeface="+mn-lt"/>
                        </a:rPr>
                        <a:t/>
                      </a:r>
                      <a:br>
                        <a:rPr lang="en-US" altLang="ko-KR" sz="1400" spc="-100" dirty="0">
                          <a:latin typeface="+mn-lt"/>
                        </a:rPr>
                      </a:br>
                      <a:r>
                        <a:rPr lang="ko-KR" altLang="en-US" sz="1400" spc="-100" dirty="0">
                          <a:latin typeface="+mn-lt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spc="-100" dirty="0">
                          <a:solidFill>
                            <a:schemeClr val="accent3"/>
                          </a:solidFill>
                        </a:rPr>
                        <a:t>Customer</a:t>
                      </a:r>
                      <a:br>
                        <a:rPr lang="en-US" altLang="ko-KR" sz="1400" u="dash" spc="-100" dirty="0">
                          <a:solidFill>
                            <a:schemeClr val="accent3"/>
                          </a:solidFill>
                        </a:rPr>
                      </a:br>
                      <a:r>
                        <a:rPr lang="en-US" altLang="ko-KR" sz="1400" u="dash" spc="-100" dirty="0">
                          <a:solidFill>
                            <a:schemeClr val="accent3"/>
                          </a:solidFill>
                        </a:rPr>
                        <a:t>ID</a:t>
                      </a:r>
                      <a:endParaRPr lang="ko-KR" altLang="en-US" sz="1400" u="dash" spc="-1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spc="-100" dirty="0">
                          <a:solidFill>
                            <a:schemeClr val="accent3"/>
                          </a:solidFill>
                          <a:latin typeface="+mn-lt"/>
                        </a:rPr>
                        <a:t>Store</a:t>
                      </a:r>
                      <a:r>
                        <a:rPr lang="en-US" altLang="ko-KR" sz="1400" u="dash" spc="-100" baseline="0" dirty="0">
                          <a:solidFill>
                            <a:schemeClr val="accent3"/>
                          </a:solidFill>
                          <a:latin typeface="+mn-lt"/>
                        </a:rPr>
                        <a:t> ID</a:t>
                      </a:r>
                      <a:endParaRPr lang="ko-KR" altLang="en-US" sz="1400" u="dash" spc="-1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dirty="0"/>
                        <a:t>1</a:t>
                      </a:r>
                      <a:endParaRPr lang="ko-KR" altLang="en-US" sz="1400" spc="-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Payment</a:t>
                      </a:r>
                      <a:b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00001</a:t>
                      </a:r>
                      <a:endParaRPr lang="ko-KR" altLang="en-US" sz="1400" spc="-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dirty="0"/>
                        <a:t>16000</a:t>
                      </a:r>
                      <a:endParaRPr lang="ko-KR" altLang="en-US" sz="1400" spc="-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dirty="0">
                          <a:latin typeface="+mn-lt"/>
                        </a:rPr>
                        <a:t>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dirty="0">
                          <a:latin typeface="+mn-lt"/>
                        </a:rPr>
                        <a:t>18.04.18</a:t>
                      </a:r>
                      <a:endParaRPr lang="ko-KR" altLang="en-US" sz="1400" spc="-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dirty="0">
                          <a:latin typeface="+mn-lt"/>
                        </a:rPr>
                        <a:t>Customer</a:t>
                      </a:r>
                      <a:r>
                        <a:rPr lang="en-US" altLang="ko-KR" sz="1400" spc="-100" baseline="0" dirty="0">
                          <a:latin typeface="+mn-lt"/>
                        </a:rPr>
                        <a:t/>
                      </a:r>
                      <a:br>
                        <a:rPr lang="en-US" altLang="ko-KR" sz="1400" spc="-100" baseline="0" dirty="0">
                          <a:latin typeface="+mn-lt"/>
                        </a:rPr>
                      </a:br>
                      <a:r>
                        <a:rPr lang="en-US" altLang="ko-KR" sz="1400" spc="-100" baseline="0" dirty="0">
                          <a:latin typeface="+mn-lt"/>
                        </a:rPr>
                        <a:t>01256</a:t>
                      </a:r>
                      <a:endParaRPr lang="ko-KR" altLang="en-US" sz="1400" spc="-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/>
                        <a:t>Store 001</a:t>
                      </a:r>
                      <a:endParaRPr lang="ko-KR" altLang="en-US" sz="1400" spc="-1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dirty="0"/>
                        <a:t>2</a:t>
                      </a:r>
                      <a:endParaRPr lang="ko-KR" altLang="en-US" sz="1400" spc="-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/>
                        <a:t>Payment</a:t>
                      </a:r>
                      <a:br>
                        <a:rPr lang="en-US" altLang="ko-KR" sz="1400" spc="-100" baseline="0" dirty="0"/>
                      </a:br>
                      <a:r>
                        <a:rPr lang="en-US" altLang="ko-KR" sz="1400" spc="-100" baseline="0" dirty="0"/>
                        <a:t>00002</a:t>
                      </a:r>
                      <a:endParaRPr lang="ko-KR" altLang="en-US" sz="1400" spc="-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dirty="0"/>
                        <a:t>2000</a:t>
                      </a:r>
                      <a:endParaRPr lang="ko-KR" altLang="en-US" sz="1400" spc="-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dirty="0">
                          <a:latin typeface="+mn-lt"/>
                        </a:rPr>
                        <a:t>현금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dirty="0">
                          <a:latin typeface="+mn-lt"/>
                        </a:rPr>
                        <a:t>18.05.10</a:t>
                      </a:r>
                      <a:endParaRPr lang="ko-KR" altLang="en-US" sz="1400" spc="-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dirty="0">
                          <a:latin typeface="+mn-lt"/>
                        </a:rPr>
                        <a:t>Customer</a:t>
                      </a:r>
                    </a:p>
                    <a:p>
                      <a:pPr algn="ctr" latinLnBrk="1"/>
                      <a:r>
                        <a:rPr lang="en-US" altLang="ko-KR" sz="1400" spc="-100" dirty="0">
                          <a:latin typeface="+mn-lt"/>
                        </a:rPr>
                        <a:t>01234</a:t>
                      </a:r>
                      <a:endParaRPr lang="ko-KR" altLang="en-US" sz="1400" spc="-1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dirty="0">
                          <a:latin typeface="+mn-lt"/>
                        </a:rPr>
                        <a:t>Store 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546964"/>
              </p:ext>
            </p:extLst>
          </p:nvPr>
        </p:nvGraphicFramePr>
        <p:xfrm>
          <a:off x="1352684" y="3022732"/>
          <a:ext cx="10101887" cy="14071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324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96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943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812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9604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6316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67230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57257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latin typeface="+mn-lt"/>
                        </a:rPr>
                        <a:t>Sales</a:t>
                      </a:r>
                      <a:endParaRPr lang="ko-KR" altLang="en-US" sz="1400" spc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spc="0" dirty="0">
                          <a:solidFill>
                            <a:schemeClr val="accent5"/>
                          </a:solidFill>
                        </a:rPr>
                        <a:t>Sales ID</a:t>
                      </a:r>
                      <a:endParaRPr lang="ko-KR" altLang="en-US" sz="1400" u="sng" spc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0" baseline="0" dirty="0">
                          <a:latin typeface="+mn-lt"/>
                        </a:rPr>
                        <a:t>판매 날짜</a:t>
                      </a:r>
                      <a:endParaRPr lang="ko-KR" altLang="en-US" sz="1400" spc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0" dirty="0">
                          <a:latin typeface="+mn-lt"/>
                        </a:rPr>
                        <a:t>판매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spc="0" dirty="0">
                          <a:solidFill>
                            <a:schemeClr val="accent3"/>
                          </a:solidFill>
                        </a:rPr>
                        <a:t>Customer</a:t>
                      </a:r>
                      <a:r>
                        <a:rPr lang="en-US" altLang="ko-KR" sz="1400" u="dash" spc="0" baseline="0" dirty="0">
                          <a:solidFill>
                            <a:schemeClr val="accent3"/>
                          </a:solidFill>
                        </a:rPr>
                        <a:t> ID</a:t>
                      </a:r>
                      <a:endParaRPr lang="ko-KR" altLang="en-US" sz="1400" u="dash" spc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spc="0" dirty="0">
                          <a:solidFill>
                            <a:schemeClr val="accent3"/>
                          </a:solidFill>
                          <a:latin typeface="+mn-lt"/>
                        </a:rPr>
                        <a:t>Store</a:t>
                      </a:r>
                      <a:r>
                        <a:rPr lang="en-US" altLang="ko-KR" sz="1400" u="dash" spc="0" baseline="0" dirty="0">
                          <a:solidFill>
                            <a:schemeClr val="accent3"/>
                          </a:solidFill>
                          <a:latin typeface="+mn-lt"/>
                        </a:rPr>
                        <a:t> ID</a:t>
                      </a:r>
                      <a:endParaRPr lang="ko-KR" altLang="en-US" sz="1400" u="dash" spc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spc="0" dirty="0" err="1">
                          <a:solidFill>
                            <a:schemeClr val="accent3"/>
                          </a:solidFill>
                          <a:latin typeface="+mn-lt"/>
                        </a:rPr>
                        <a:t>S_Product</a:t>
                      </a:r>
                      <a:r>
                        <a:rPr lang="en-US" altLang="ko-KR" sz="1400" u="dash" spc="0" baseline="0" dirty="0">
                          <a:solidFill>
                            <a:schemeClr val="accent3"/>
                          </a:solidFill>
                          <a:latin typeface="+mn-lt"/>
                        </a:rPr>
                        <a:t> ID</a:t>
                      </a:r>
                      <a:endParaRPr lang="ko-KR" altLang="en-US" sz="1400" u="dash" spc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dash" spc="0" dirty="0">
                          <a:solidFill>
                            <a:schemeClr val="accent3"/>
                          </a:solidFill>
                          <a:latin typeface="+mn-lt"/>
                        </a:rPr>
                        <a:t>Payment</a:t>
                      </a:r>
                      <a:r>
                        <a:rPr lang="en-US" altLang="ko-KR" sz="1400" u="dash" spc="0" baseline="0" dirty="0">
                          <a:solidFill>
                            <a:schemeClr val="accent3"/>
                          </a:solidFill>
                          <a:latin typeface="+mn-lt"/>
                        </a:rPr>
                        <a:t> ID</a:t>
                      </a:r>
                      <a:endParaRPr lang="ko-KR" altLang="en-US" sz="1400" u="dash" spc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/>
                        <a:t>1</a:t>
                      </a:r>
                      <a:endParaRPr lang="ko-KR" altLang="en-US" sz="1400" spc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baseline="0" dirty="0"/>
                        <a:t>Sales</a:t>
                      </a:r>
                      <a:br>
                        <a:rPr lang="en-US" altLang="ko-KR" sz="1400" spc="0" baseline="0" dirty="0"/>
                      </a:br>
                      <a:r>
                        <a:rPr lang="en-US" altLang="ko-KR" sz="1400" spc="0" baseline="0" dirty="0"/>
                        <a:t>0001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/>
                        <a:t>17.03.31</a:t>
                      </a:r>
                      <a:endParaRPr lang="ko-KR" altLang="en-US" sz="1400" spc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/>
                        <a:t>5000</a:t>
                      </a:r>
                      <a:endParaRPr lang="ko-KR" altLang="en-US" sz="1400" spc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spc="0" dirty="0">
                          <a:latin typeface="+mn-lt"/>
                        </a:rPr>
                        <a:t>Customer </a:t>
                      </a:r>
                      <a:r>
                        <a:rPr lang="en-US" altLang="ko-KR" sz="1400" i="0" spc="0" baseline="0" dirty="0">
                          <a:latin typeface="+mn-lt"/>
                        </a:rPr>
                        <a:t>0001</a:t>
                      </a:r>
                      <a:endParaRPr lang="en-US" altLang="ko-KR" sz="1400" i="0" spc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spc="0" dirty="0">
                          <a:latin typeface="+mn-lt"/>
                        </a:rPr>
                        <a:t>Store</a:t>
                      </a:r>
                      <a:br>
                        <a:rPr lang="en-US" altLang="ko-KR" sz="1400" i="0" spc="0" dirty="0">
                          <a:latin typeface="+mn-lt"/>
                        </a:rPr>
                      </a:br>
                      <a:r>
                        <a:rPr lang="en-US" altLang="ko-KR" sz="1400" i="0" spc="0" dirty="0">
                          <a:latin typeface="+mn-lt"/>
                        </a:rPr>
                        <a:t>0020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0" baseline="0" dirty="0"/>
                        <a:t>Store 0020</a:t>
                      </a:r>
                      <a:br>
                        <a:rPr lang="en-US" altLang="ko-KR" sz="1400" spc="0" baseline="0" dirty="0"/>
                      </a:br>
                      <a:r>
                        <a:rPr lang="en-US" altLang="ko-KR" sz="1400" spc="0" baseline="0" dirty="0"/>
                        <a:t>P 00011_2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latin typeface="+mn-lt"/>
                        </a:rPr>
                        <a:t>Payment</a:t>
                      </a:r>
                      <a:r>
                        <a:rPr lang="en-US" altLang="ko-KR" sz="1400" spc="0" baseline="0" dirty="0">
                          <a:latin typeface="+mn-lt"/>
                        </a:rPr>
                        <a:t/>
                      </a:r>
                      <a:br>
                        <a:rPr lang="en-US" altLang="ko-KR" sz="1400" spc="0" baseline="0" dirty="0">
                          <a:latin typeface="+mn-lt"/>
                        </a:rPr>
                      </a:br>
                      <a:r>
                        <a:rPr lang="en-US" altLang="ko-KR" sz="1400" spc="0" baseline="0" dirty="0">
                          <a:latin typeface="+mn-lt"/>
                        </a:rPr>
                        <a:t>0001345</a:t>
                      </a:r>
                      <a:endParaRPr lang="ko-KR" altLang="en-US" sz="1400" spc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/>
                        <a:t>2</a:t>
                      </a:r>
                      <a:endParaRPr lang="ko-KR" altLang="en-US" sz="1400" spc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solidFill>
                            <a:schemeClr val="tx1"/>
                          </a:solidFill>
                          <a:latin typeface="+mn-lt"/>
                        </a:rPr>
                        <a:t>Sales</a:t>
                      </a:r>
                      <a:br>
                        <a:rPr lang="en-US" altLang="ko-KR" sz="1400" spc="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400" spc="0" dirty="0">
                          <a:solidFill>
                            <a:schemeClr val="tx1"/>
                          </a:solidFill>
                          <a:latin typeface="+mn-lt"/>
                        </a:rPr>
                        <a:t>0002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>
                          <a:latin typeface="+mn-lt"/>
                        </a:rPr>
                        <a:t>18.04.30</a:t>
                      </a:r>
                      <a:endParaRPr lang="ko-KR" altLang="en-US" sz="1400" spc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dirty="0"/>
                        <a:t>6000</a:t>
                      </a:r>
                      <a:endParaRPr lang="ko-KR" altLang="en-US" sz="1400" spc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pc="0" dirty="0"/>
                        <a:t>Customer 0002</a:t>
                      </a:r>
                      <a:endParaRPr lang="ko-KR" altLang="en-US" sz="1400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pc="0" dirty="0"/>
                        <a:t>Store</a:t>
                      </a:r>
                      <a:br>
                        <a:rPr lang="en-US" altLang="ko-KR" sz="1400" spc="0" dirty="0"/>
                      </a:br>
                      <a:r>
                        <a:rPr lang="en-US" altLang="ko-KR" sz="1400" spc="0" dirty="0"/>
                        <a:t>0291</a:t>
                      </a:r>
                      <a:endParaRPr lang="ko-KR" altLang="en-US" sz="1400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pc="0" baseline="0" dirty="0"/>
                        <a:t>Store 0291</a:t>
                      </a:r>
                      <a:br>
                        <a:rPr lang="en-US" altLang="ko-KR" sz="1400" spc="0" baseline="0" dirty="0"/>
                      </a:br>
                      <a:r>
                        <a:rPr lang="en-US" altLang="ko-KR" sz="1400" spc="0" baseline="0" dirty="0"/>
                        <a:t>P 00311_2</a:t>
                      </a:r>
                      <a:endParaRPr lang="ko-KR" altLang="en-US" sz="1400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spc="0" dirty="0"/>
                        <a:t>Payment</a:t>
                      </a:r>
                      <a:br>
                        <a:rPr lang="en-US" altLang="ko-KR" sz="1400" spc="0" dirty="0"/>
                      </a:br>
                      <a:r>
                        <a:rPr lang="en-US" altLang="ko-KR" sz="1400" spc="0" dirty="0"/>
                        <a:t>0014583</a:t>
                      </a:r>
                      <a:endParaRPr lang="ko-KR" altLang="en-US" sz="14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368848"/>
              </p:ext>
            </p:extLst>
          </p:nvPr>
        </p:nvGraphicFramePr>
        <p:xfrm>
          <a:off x="7295314" y="4698472"/>
          <a:ext cx="4159256" cy="14071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701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39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0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32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508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latin typeface="+mn-lt"/>
                        </a:rPr>
                        <a:t>Store</a:t>
                      </a:r>
                      <a:endParaRPr lang="ko-KR" altLang="en-US" sz="1400" spc="-100" baseline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sng" spc="-100" baseline="0" dirty="0">
                          <a:solidFill>
                            <a:schemeClr val="accent5"/>
                          </a:solidFill>
                        </a:rPr>
                        <a:t>Store ID</a:t>
                      </a:r>
                      <a:endParaRPr lang="ko-KR" altLang="en-US" sz="1400" u="sng" spc="-100" baseline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/>
                        <a:t>매장 주소</a:t>
                      </a:r>
                      <a:endParaRPr lang="ko-KR" altLang="en-US" sz="1400" spc="-100" baseline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>
                          <a:solidFill>
                            <a:schemeClr val="tx1"/>
                          </a:solidFill>
                        </a:rPr>
                        <a:t>월 매출</a:t>
                      </a:r>
                      <a:endParaRPr lang="ko-KR" altLang="en-US" sz="1400" spc="-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전화번호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/>
                        <a:t>1</a:t>
                      </a:r>
                      <a:endParaRPr lang="ko-KR" altLang="en-US" sz="1400" spc="-100" baseline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Store</a:t>
                      </a:r>
                      <a:r>
                        <a:rPr lang="ko-KR" altLang="en-US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/>
                      </a:r>
                      <a:b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0024</a:t>
                      </a:r>
                      <a:endParaRPr lang="ko-KR" altLang="en-US" sz="1400" spc="-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/>
                        <a:t>서울시</a:t>
                      </a:r>
                      <a:r>
                        <a:rPr lang="en-US" altLang="ko-KR" sz="1400" spc="-100" baseline="0" dirty="0"/>
                        <a:t/>
                      </a:r>
                      <a:br>
                        <a:rPr lang="en-US" altLang="ko-KR" sz="1400" spc="-100" baseline="0" dirty="0"/>
                      </a:br>
                      <a:r>
                        <a:rPr lang="ko-KR" altLang="en-US" sz="1400" spc="-100" baseline="0" dirty="0"/>
                        <a:t>종로구</a:t>
                      </a:r>
                      <a:endParaRPr lang="ko-KR" altLang="en-US" sz="1400" spc="-100" baseline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8845000</a:t>
                      </a:r>
                      <a:endParaRPr lang="ko-KR" altLang="en-US" sz="1400" spc="-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02)123</a:t>
                      </a:r>
                      <a:b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-4567</a:t>
                      </a:r>
                      <a:endParaRPr lang="ko-KR" altLang="en-US" sz="1400" spc="-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/>
                        <a:t>2</a:t>
                      </a:r>
                      <a:endParaRPr lang="ko-KR" altLang="en-US" sz="1400" spc="-100" baseline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Store</a:t>
                      </a:r>
                      <a:b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0051</a:t>
                      </a:r>
                      <a:endParaRPr lang="ko-KR" altLang="en-US" sz="1400" spc="-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>
                          <a:latin typeface="+mn-lt"/>
                        </a:rPr>
                        <a:t>수원시</a:t>
                      </a:r>
                      <a:endParaRPr lang="en-US" altLang="ko-KR" sz="1400" spc="-100" baseline="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400" spc="-100" baseline="0" dirty="0">
                          <a:latin typeface="+mn-lt"/>
                        </a:rPr>
                        <a:t>장안구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9245000</a:t>
                      </a:r>
                      <a:endParaRPr lang="ko-KR" altLang="en-US" sz="1400" spc="-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  <a:latin typeface="+mn-lt"/>
                        </a:rPr>
                        <a:t>031)987-1245</a:t>
                      </a:r>
                      <a:endParaRPr lang="ko-KR" altLang="en-US" sz="1400" spc="-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6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999179" y="2041234"/>
            <a:ext cx="8942119" cy="2262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ko-KR" sz="48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#4</a:t>
            </a:r>
          </a:p>
          <a:p>
            <a:pPr algn="ctr">
              <a:lnSpc>
                <a:spcPct val="170000"/>
              </a:lnSpc>
            </a:pPr>
            <a:r>
              <a:rPr lang="en-US" altLang="ko-KR" sz="48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Q&amp;A</a:t>
            </a:r>
            <a:endParaRPr lang="ko-KR" altLang="en-US" sz="48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8522" y="1374835"/>
            <a:ext cx="10318418" cy="4394988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sz="3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15045" y="6204823"/>
            <a:ext cx="8045373" cy="433479"/>
          </a:xfrm>
        </p:spPr>
        <p:txBody>
          <a:bodyPr/>
          <a:lstStyle/>
          <a:p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7</a:t>
            </a:r>
            <a:r>
              <a:rPr lang="ko-KR" altLang="en-US" dirty="0">
                <a:latin typeface="a시네마B" panose="02020600000000000000" pitchFamily="18" charset="-127"/>
                <a:ea typeface="a시네마B" panose="02020600000000000000" pitchFamily="18" charset="-127"/>
              </a:rPr>
              <a:t>조 유승재 이웅진 정숙영 조지연 하현종</a:t>
            </a:r>
          </a:p>
        </p:txBody>
      </p:sp>
    </p:spTree>
    <p:extLst>
      <p:ext uri="{BB962C8B-B14F-4D97-AF65-F5344CB8AC3E}">
        <p14:creationId xmlns:p14="http://schemas.microsoft.com/office/powerpoint/2010/main" val="25598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2962233" y="2041236"/>
            <a:ext cx="8942119" cy="2262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ko-KR" sz="48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#1</a:t>
            </a:r>
          </a:p>
          <a:p>
            <a:pPr algn="ctr">
              <a:lnSpc>
                <a:spcPct val="170000"/>
              </a:lnSpc>
            </a:pPr>
            <a:r>
              <a:rPr lang="en-US" altLang="ko-KR" sz="4800" dirty="0" err="1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en-US" altLang="ko-KR" sz="48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48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현황 및 문제점</a:t>
            </a:r>
          </a:p>
        </p:txBody>
      </p:sp>
    </p:spTree>
    <p:extLst>
      <p:ext uri="{BB962C8B-B14F-4D97-AF65-F5344CB8AC3E}">
        <p14:creationId xmlns:p14="http://schemas.microsoft.com/office/powerpoint/2010/main" val="6529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5700156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1. </a:t>
            </a:r>
            <a:r>
              <a:rPr lang="en-US" altLang="ko-KR" sz="2600" dirty="0" err="1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현황 및 문제점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08166" y="890649"/>
            <a:ext cx="2337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역사</a:t>
            </a:r>
            <a:endParaRPr lang="en-US" altLang="ko-KR" sz="2000" u="sng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정보시스템</a:t>
            </a:r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문제점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39" y="2411364"/>
            <a:ext cx="4971429" cy="313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4333" y="5823064"/>
            <a:ext cx="4192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1977. Spartanburg, South Carolina</a:t>
            </a:r>
            <a:endParaRPr lang="ko-KR" altLang="en-US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954" y="3425707"/>
            <a:ext cx="1080000" cy="10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954" y="1738901"/>
            <a:ext cx="1080000" cy="10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410" y="5112513"/>
            <a:ext cx="1080000" cy="10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21505" y="2011254"/>
            <a:ext cx="2750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1977. Recorded music</a:t>
            </a:r>
            <a:endParaRPr lang="ko-KR" altLang="en-US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1505" y="37646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1981. Video game</a:t>
            </a:r>
            <a:endParaRPr lang="ko-KR" altLang="en-US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21504" y="5452458"/>
            <a:ext cx="2577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1985. Recorded video</a:t>
            </a:r>
            <a:endParaRPr lang="ko-KR" altLang="en-US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89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5" t="13540" r="13766" b="14622"/>
          <a:stretch/>
        </p:blipFill>
        <p:spPr>
          <a:xfrm>
            <a:off x="7244328" y="5112513"/>
            <a:ext cx="1080000" cy="1080000"/>
          </a:xfrm>
          <a:prstGeom prst="ellipse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 t="9284" r="10325" b="10325"/>
          <a:stretch/>
        </p:blipFill>
        <p:spPr>
          <a:xfrm>
            <a:off x="7148872" y="3424715"/>
            <a:ext cx="1080000" cy="1080000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872" y="1738901"/>
            <a:ext cx="1080000" cy="1080000"/>
          </a:xfrm>
          <a:prstGeom prst="rect">
            <a:avLst/>
          </a:prstGeom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5700156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1. </a:t>
            </a:r>
            <a:r>
              <a:rPr lang="en-US" altLang="ko-KR" sz="2600" dirty="0" err="1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현황 및 문제점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08166" y="890649"/>
            <a:ext cx="2337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역사</a:t>
            </a:r>
            <a:endParaRPr lang="en-US" altLang="ko-KR" sz="2000" u="sng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정보시스템</a:t>
            </a:r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문제점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0790" y="5790997"/>
            <a:ext cx="3458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January 2001, STATE OF BEC</a:t>
            </a:r>
            <a:endParaRPr lang="ko-KR" altLang="en-US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838" y="2104943"/>
            <a:ext cx="5351350" cy="396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44423" y="2011254"/>
            <a:ext cx="2936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OVERALL 2443 OUTLETS</a:t>
            </a:r>
            <a:endParaRPr lang="ko-KR" altLang="en-US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4423" y="3764660"/>
            <a:ext cx="2280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24225 EMPLOYEES</a:t>
            </a:r>
            <a:endParaRPr lang="ko-KR" altLang="en-US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44422" y="5452458"/>
            <a:ext cx="2728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REVENUE $1787500000</a:t>
            </a:r>
            <a:endParaRPr lang="ko-KR" altLang="en-US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6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508166" y="3445160"/>
            <a:ext cx="9645707" cy="1939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5700156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1. </a:t>
            </a:r>
            <a:r>
              <a:rPr lang="en-US" altLang="ko-KR" sz="2600" dirty="0" err="1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현황 및 문제점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08166" y="890649"/>
            <a:ext cx="2337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역사</a:t>
            </a:r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정보시스템</a:t>
            </a:r>
            <a:endParaRPr lang="en-US" altLang="ko-KR" sz="2000" u="sng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문제점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6307" y="3343357"/>
            <a:ext cx="18357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1977 ~ 1984</a:t>
            </a:r>
          </a:p>
          <a:p>
            <a:pPr algn="ctr"/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정보시스템 부재</a:t>
            </a:r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68327" y="3343357"/>
            <a:ext cx="1505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1984</a:t>
            </a:r>
          </a:p>
          <a:p>
            <a:pPr algn="ctr"/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ctr"/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IBM AT 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구매</a:t>
            </a:r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1698" y="3358313"/>
            <a:ext cx="22926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1985</a:t>
            </a:r>
          </a:p>
          <a:p>
            <a:pPr algn="ctr"/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새로운 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IS 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개발 시작</a:t>
            </a:r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ctr"/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(</a:t>
            </a:r>
            <a:r>
              <a:rPr lang="en-US" altLang="ko-KR" sz="2000" dirty="0" err="1">
                <a:latin typeface="a시네마B" panose="02020600000000000000" pitchFamily="18" charset="-127"/>
                <a:ea typeface="a시네마B" panose="02020600000000000000" pitchFamily="18" charset="-127"/>
              </a:rPr>
              <a:t>Fizgerald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 McNally)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55964" y="3358313"/>
            <a:ext cx="21979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현재</a:t>
            </a:r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ctr"/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ctr"/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C/S 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네트워크</a:t>
            </a:r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ctr"/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(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본사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-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각 매장 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POS)</a:t>
            </a:r>
          </a:p>
        </p:txBody>
      </p:sp>
    </p:spTree>
    <p:extLst>
      <p:ext uri="{BB962C8B-B14F-4D97-AF65-F5344CB8AC3E}">
        <p14:creationId xmlns:p14="http://schemas.microsoft.com/office/powerpoint/2010/main" val="14757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5700156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1. </a:t>
            </a:r>
            <a:r>
              <a:rPr lang="en-US" altLang="ko-KR" sz="2600" dirty="0" err="1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현황 및 문제점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08166" y="890649"/>
            <a:ext cx="2337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역사</a:t>
            </a:r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정보시스템</a:t>
            </a:r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BEC</a:t>
            </a:r>
            <a:r>
              <a:rPr lang="ko-KR" altLang="en-US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문제점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22924" y="5432644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고객들을 위한 웹사이트를 포함한 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e-commerce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 구축이 미흡하다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endParaRPr lang="en-US" altLang="ko-KR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7777" y="5432644"/>
            <a:ext cx="36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새로운 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IS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 개발 필요성에 대해 제대로 대응하지 못하고 있다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7462"/>
          <a:stretch/>
        </p:blipFill>
        <p:spPr>
          <a:xfrm>
            <a:off x="2038116" y="2529116"/>
            <a:ext cx="3816039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70" y="2529116"/>
            <a:ext cx="382210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0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999179" y="2041234"/>
            <a:ext cx="8942119" cy="22629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altLang="ko-KR" sz="48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#2</a:t>
            </a:r>
          </a:p>
          <a:p>
            <a:pPr algn="ctr">
              <a:lnSpc>
                <a:spcPct val="170000"/>
              </a:lnSpc>
            </a:pPr>
            <a:r>
              <a:rPr lang="en-US" altLang="ko-KR" sz="48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Conceptual modeling</a:t>
            </a:r>
            <a:endParaRPr lang="ko-KR" altLang="en-US" sz="48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4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7495968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2. Conceptual modeling</a:t>
            </a:r>
            <a:endParaRPr lang="ko-KR" altLang="en-US" sz="26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8166" y="890649"/>
            <a:ext cx="4523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System Service Request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Entity 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및 각 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Entity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Attribute List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ERD</a:t>
            </a:r>
            <a:endParaRPr lang="ko-KR" altLang="en-US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8079" y="3118163"/>
            <a:ext cx="82766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고객이 자신이 구매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/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대여한 제품에 후기를 남길 수 있게 한다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고객이 매장에 들어오지 않은 제품을 요청할 수 있게 한다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고객이 자신이 대여한 제품의 반납일을 확인할 수 있게 한다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고객의 대여기간 연장신청을 가능하게 해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, 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연체료를 면할 수 있게 한다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고객이 매장의 재고를 확인할 수 있게 한다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부모고객이 자녀가 대여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/</a:t>
            </a:r>
            <a:r>
              <a:rPr lang="ko-KR" altLang="en-US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구매한 제품들의 리스트를 확인할 수 있게 한다</a:t>
            </a: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66" y="2454103"/>
            <a:ext cx="2160000" cy="216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200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337732" y="2145260"/>
            <a:ext cx="2997201" cy="239484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/>
          </p:cNvSpPr>
          <p:nvPr/>
        </p:nvSpPr>
        <p:spPr>
          <a:xfrm>
            <a:off x="1140032" y="261258"/>
            <a:ext cx="7495968" cy="522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84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 dirty="0">
                <a:solidFill>
                  <a:srgbClr val="F8B32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2. Conceptual modeling</a:t>
            </a:r>
            <a:endParaRPr lang="ko-KR" altLang="en-US" sz="2600" dirty="0">
              <a:solidFill>
                <a:srgbClr val="F8B323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8166" y="890649"/>
            <a:ext cx="4523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System Service Request</a:t>
            </a:r>
          </a:p>
          <a:p>
            <a:pPr marL="285750" indent="-285750">
              <a:buFontTx/>
              <a:buChar char="-"/>
            </a:pP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Entity </a:t>
            </a:r>
            <a:r>
              <a:rPr lang="ko-KR" altLang="en-US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및 각 </a:t>
            </a: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Entity</a:t>
            </a:r>
            <a:r>
              <a:rPr lang="ko-KR" altLang="en-US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의 </a:t>
            </a:r>
            <a:r>
              <a:rPr lang="en-US" altLang="ko-KR" sz="20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>Attribute List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a시네마B" panose="02020600000000000000" pitchFamily="18" charset="-127"/>
                <a:ea typeface="a시네마B" panose="02020600000000000000" pitchFamily="18" charset="-127"/>
              </a:rPr>
              <a:t>ERD</a:t>
            </a:r>
            <a:endParaRPr lang="ko-KR" altLang="en-US" sz="20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544" y="2185128"/>
            <a:ext cx="1138838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Customer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9660" y="2689515"/>
            <a:ext cx="26333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Customer ID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이름</a:t>
            </a:r>
            <a:endParaRPr lang="en-US" altLang="ko-KR" sz="1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나이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전화번호</a:t>
            </a:r>
            <a:endParaRPr lang="en-US" altLang="ko-KR" sz="1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주소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성별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/>
            </a:r>
            <a:b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dirty="0">
                <a:solidFill>
                  <a:schemeClr val="accent6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en-US" altLang="ko-KR" sz="1400" spc="-100" dirty="0">
                <a:solidFill>
                  <a:schemeClr val="accent6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Children </a:t>
            </a:r>
            <a:r>
              <a:rPr lang="ko-KR" altLang="en-US" sz="1400" spc="-100" dirty="0" smtClean="0">
                <a:solidFill>
                  <a:schemeClr val="accent6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유무</a:t>
            </a:r>
            <a:r>
              <a:rPr lang="en-US" altLang="ko-KR" sz="1400" dirty="0">
                <a:solidFill>
                  <a:schemeClr val="accent6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	- </a:t>
            </a:r>
            <a:r>
              <a:rPr lang="ko-KR" altLang="en-US" sz="1400" spc="-1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검색허용여부</a:t>
            </a:r>
            <a:endParaRPr lang="en-US" altLang="ko-KR" sz="1400" spc="-100" dirty="0" smtClean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어머니 </a:t>
            </a: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ID		- </a:t>
            </a:r>
            <a:r>
              <a:rPr lang="ko-KR" altLang="en-US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아버지 </a:t>
            </a: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ID</a:t>
            </a:r>
            <a:endParaRPr lang="en-US" altLang="ko-KR" sz="1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15932" y="4421399"/>
            <a:ext cx="2997201" cy="20372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7504" y="4456103"/>
            <a:ext cx="994055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Request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01696" y="4960490"/>
            <a:ext cx="2810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Request ID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요청 날짜</a:t>
            </a:r>
            <a:endParaRPr lang="en-US" altLang="ko-KR" sz="1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요청 제품명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승인 여부</a:t>
            </a:r>
            <a:endParaRPr lang="en-US" altLang="ko-KR" sz="1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처리 날짜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	</a:t>
            </a: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Customer ID</a:t>
            </a:r>
          </a:p>
          <a:p>
            <a:pPr>
              <a:lnSpc>
                <a:spcPct val="150000"/>
              </a:lnSpc>
            </a:pP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Store ID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15932" y="2145261"/>
            <a:ext cx="2997201" cy="20372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24148" y="2185128"/>
            <a:ext cx="9660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Product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01696" y="2684352"/>
            <a:ext cx="2810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Product ID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제품명</a:t>
            </a:r>
            <a:endParaRPr lang="en-US" altLang="ko-KR" sz="1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Publisher		- Supplier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출시일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	</a:t>
            </a: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정가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</a:t>
            </a: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/>
            </a:r>
            <a:b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연령제한정보</a:t>
            </a: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	- </a:t>
            </a:r>
            <a:r>
              <a:rPr lang="ko-KR" altLang="en-US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제품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Type</a:t>
            </a:r>
            <a:endParaRPr lang="en-US" altLang="ko-KR" sz="140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337732" y="4723514"/>
            <a:ext cx="2997201" cy="173654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3487" y="4758218"/>
            <a:ext cx="1105688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Comment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23496" y="5262605"/>
            <a:ext cx="28109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Comment ID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코멘트 내용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/>
            </a:r>
            <a:b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코멘트 날짜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	</a:t>
            </a: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Customer ID</a:t>
            </a:r>
          </a:p>
          <a:p>
            <a:pPr>
              <a:lnSpc>
                <a:spcPct val="150000"/>
              </a:lnSpc>
            </a:pPr>
            <a:r>
              <a:rPr lang="en-US" altLang="ko-KR" sz="1400" u="dash" dirty="0">
                <a:solidFill>
                  <a:schemeClr val="accent3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Product ID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094132" y="2145261"/>
            <a:ext cx="3402867" cy="147000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990173" y="2179965"/>
            <a:ext cx="1628459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Product Stock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47633" y="2684352"/>
            <a:ext cx="3182371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Stock ID (Store ID + Product ID</a:t>
            </a:r>
            <a:r>
              <a:rPr lang="en-US" altLang="ko-KR" sz="1400" u="sng" dirty="0" smtClean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)</a:t>
            </a:r>
            <a:r>
              <a:rPr lang="en-US" altLang="ko-KR" sz="1400" u="sng" dirty="0">
                <a:latin typeface="a시네마B" panose="02020600000000000000" pitchFamily="18" charset="-127"/>
                <a:ea typeface="a시네마B" panose="02020600000000000000" pitchFamily="18" charset="-127"/>
              </a:rPr>
              <a:t/>
            </a:r>
            <a:br>
              <a:rPr lang="en-US" altLang="ko-KR" sz="1400" u="sng" dirty="0">
                <a:latin typeface="a시네마B" panose="02020600000000000000" pitchFamily="18" charset="-127"/>
                <a:ea typeface="a시네마B" panose="02020600000000000000" pitchFamily="18" charset="-127"/>
              </a:rPr>
            </a:b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- </a:t>
            </a:r>
            <a:r>
              <a:rPr lang="ko-KR" altLang="en-US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수량</a:t>
            </a: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   - </a:t>
            </a:r>
            <a:r>
              <a:rPr lang="ko-KR" altLang="en-US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매장 별 가격</a:t>
            </a:r>
            <a:r>
              <a:rPr lang="en-US" altLang="ko-KR" sz="1400" dirty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en-US" altLang="ko-KR" sz="1400" dirty="0" smtClean="0">
                <a:latin typeface="a시네마B" panose="02020600000000000000" pitchFamily="18" charset="-127"/>
                <a:ea typeface="a시네마B" panose="02020600000000000000" pitchFamily="18" charset="-127"/>
              </a:rPr>
              <a:t>  </a:t>
            </a:r>
            <a:r>
              <a:rPr lang="en-US" altLang="ko-KR" sz="1400" dirty="0" smtClean="0">
                <a:solidFill>
                  <a:schemeClr val="accent6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</a:t>
            </a:r>
            <a:r>
              <a:rPr lang="ko-KR" altLang="en-US" sz="1400" dirty="0" smtClean="0">
                <a:solidFill>
                  <a:schemeClr val="accent6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판매 </a:t>
            </a:r>
            <a:r>
              <a:rPr lang="en-US" altLang="ko-KR" sz="1400" dirty="0" smtClean="0">
                <a:solidFill>
                  <a:schemeClr val="accent6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Type</a:t>
            </a:r>
            <a:endParaRPr lang="en-US" altLang="ko-KR" sz="1400" dirty="0">
              <a:solidFill>
                <a:schemeClr val="accent6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094133" y="3897860"/>
            <a:ext cx="1634068" cy="282069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314627" y="3966384"/>
            <a:ext cx="117650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Sales Product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91691" y="4728843"/>
            <a:ext cx="1642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spc="-120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Sales Product ID (Stock ID + Product ID + Product </a:t>
            </a:r>
            <a:r>
              <a:rPr lang="en-US" altLang="ko-KR" sz="1400" u="sng" spc="-120" dirty="0" smtClean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type Sales </a:t>
            </a:r>
            <a:r>
              <a:rPr lang="en-US" altLang="ko-KR" sz="1400" u="sng" spc="-120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+ Copy number)</a:t>
            </a:r>
            <a:r>
              <a:rPr lang="en-US" altLang="ko-KR" sz="1400" u="sng" spc="-120" dirty="0"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62931" y="3897860"/>
            <a:ext cx="1634068" cy="282069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083425" y="3966384"/>
            <a:ext cx="117650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>
                <a:latin typeface="a시네마B" panose="02020600000000000000" pitchFamily="18" charset="-127"/>
                <a:ea typeface="a시네마B" panose="02020600000000000000" pitchFamily="18" charset="-127"/>
              </a:rPr>
              <a:t>Rental Product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85193" y="4728843"/>
            <a:ext cx="157370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u="sng" spc="-120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- Rental Product ID (Stock ID + Product ID + Product type </a:t>
            </a:r>
            <a:r>
              <a:rPr lang="en-US" altLang="ko-KR" sz="1400" u="sng" spc="-120" dirty="0" smtClean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Rental+ </a:t>
            </a:r>
            <a:r>
              <a:rPr lang="en-US" altLang="ko-KR" sz="1400" u="sng" spc="-120" dirty="0">
                <a:solidFill>
                  <a:schemeClr val="accent5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Copy number)</a:t>
            </a:r>
          </a:p>
          <a:p>
            <a:pPr>
              <a:lnSpc>
                <a:spcPct val="150000"/>
              </a:lnSpc>
            </a:pPr>
            <a:r>
              <a:rPr lang="en-US" altLang="ko-KR" sz="1400" spc="-120" dirty="0">
                <a:latin typeface="a시네마B" panose="02020600000000000000" pitchFamily="18" charset="-127"/>
                <a:ea typeface="a시네마B" panose="02020600000000000000" pitchFamily="18" charset="-127"/>
              </a:rPr>
              <a:t>-  </a:t>
            </a:r>
            <a:r>
              <a:rPr lang="ko-KR" altLang="en-US" sz="1400" spc="-120" dirty="0">
                <a:latin typeface="a시네마B" panose="02020600000000000000" pitchFamily="18" charset="-127"/>
                <a:ea typeface="a시네마B" panose="02020600000000000000" pitchFamily="18" charset="-127"/>
              </a:rPr>
              <a:t>제품 상태</a:t>
            </a:r>
            <a:endParaRPr lang="en-US" altLang="ko-KR" sz="1400" spc="-120" dirty="0"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9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사용자 지정 1">
      <a:majorFont>
        <a:latin typeface="Impact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1136</TotalTime>
  <Words>1921</Words>
  <Application>Microsoft Office PowerPoint</Application>
  <PresentationFormat>와이드스크린</PresentationFormat>
  <Paragraphs>445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Gill Sans MT</vt:lpstr>
      <vt:lpstr>Arial</vt:lpstr>
      <vt:lpstr>a시네마M</vt:lpstr>
      <vt:lpstr>Impact</vt:lpstr>
      <vt:lpstr>맑은 고딕</vt:lpstr>
      <vt:lpstr>나눔바른고딕</vt:lpstr>
      <vt:lpstr>a시네마B</vt:lpstr>
      <vt:lpstr>Badge</vt:lpstr>
      <vt:lpstr>BEC; 1st term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BEC; 1st term project</dc:title>
  <dc:creator>정 숙영</dc:creator>
  <cp:lastModifiedBy>정 숙영</cp:lastModifiedBy>
  <cp:revision>58</cp:revision>
  <dcterms:created xsi:type="dcterms:W3CDTF">2018-05-11T05:20:17Z</dcterms:created>
  <dcterms:modified xsi:type="dcterms:W3CDTF">2018-05-14T12:09:58Z</dcterms:modified>
</cp:coreProperties>
</file>